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22"/>
  </p:notesMasterIdLst>
  <p:sldIdLst>
    <p:sldId id="301" r:id="rId6"/>
    <p:sldId id="264" r:id="rId7"/>
    <p:sldId id="292" r:id="rId8"/>
    <p:sldId id="295" r:id="rId9"/>
    <p:sldId id="294" r:id="rId10"/>
    <p:sldId id="299" r:id="rId11"/>
    <p:sldId id="260" r:id="rId12"/>
    <p:sldId id="282" r:id="rId13"/>
    <p:sldId id="281" r:id="rId14"/>
    <p:sldId id="305" r:id="rId15"/>
    <p:sldId id="309" r:id="rId16"/>
    <p:sldId id="304" r:id="rId17"/>
    <p:sldId id="306" r:id="rId18"/>
    <p:sldId id="298" r:id="rId19"/>
    <p:sldId id="307" r:id="rId20"/>
    <p:sldId id="30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3A83F"/>
    <a:srgbClr val="FBA93D"/>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3863BE-E4B2-4416-B177-66F98802616A}" v="53" dt="2025-12-01T21:00:47.8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1044"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8DE9E9FB-001C-4B84-83DE-E1F7ABB9FAA3}"/>
    <pc:docChg chg="undo redo custSel addSld delSld modSld">
      <pc:chgData name="Deborah Shaw" userId="79bf7848-a030-4096-934a-3abbfde4984a" providerId="ADAL" clId="{8DE9E9FB-001C-4B84-83DE-E1F7ABB9FAA3}" dt="2025-12-01T21:00:47.834" v="88"/>
      <pc:docMkLst>
        <pc:docMk/>
      </pc:docMkLst>
      <pc:sldChg chg="addSp delSp modSp add mod">
        <pc:chgData name="Deborah Shaw" userId="79bf7848-a030-4096-934a-3abbfde4984a" providerId="ADAL" clId="{8DE9E9FB-001C-4B84-83DE-E1F7ABB9FAA3}" dt="2025-12-01T20:46:19.214" v="22" actId="1076"/>
        <pc:sldMkLst>
          <pc:docMk/>
          <pc:sldMk cId="2126766571" sldId="260"/>
        </pc:sldMkLst>
        <pc:spChg chg="mod">
          <ac:chgData name="Deborah Shaw" userId="79bf7848-a030-4096-934a-3abbfde4984a" providerId="ADAL" clId="{8DE9E9FB-001C-4B84-83DE-E1F7ABB9FAA3}" dt="2025-12-01T20:20:06.247" v="7" actId="1076"/>
          <ac:spMkLst>
            <pc:docMk/>
            <pc:sldMk cId="2126766571" sldId="260"/>
            <ac:spMk id="18" creationId="{4694CCB8-A161-4308-BC33-DD746CEBFA8D}"/>
          </ac:spMkLst>
        </pc:spChg>
        <pc:grpChg chg="del">
          <ac:chgData name="Deborah Shaw" userId="79bf7848-a030-4096-934a-3abbfde4984a" providerId="ADAL" clId="{8DE9E9FB-001C-4B84-83DE-E1F7ABB9FAA3}" dt="2025-12-01T20:18:38.109" v="2" actId="21"/>
          <ac:grpSpMkLst>
            <pc:docMk/>
            <pc:sldMk cId="2126766571" sldId="260"/>
            <ac:grpSpMk id="30" creationId="{8FE68E50-9407-4D78-B696-D40BB471D9FA}"/>
          </ac:grpSpMkLst>
        </pc:grpChg>
        <pc:picChg chg="del">
          <ac:chgData name="Deborah Shaw" userId="79bf7848-a030-4096-934a-3abbfde4984a" providerId="ADAL" clId="{8DE9E9FB-001C-4B84-83DE-E1F7ABB9FAA3}" dt="2025-12-01T20:18:34.217" v="1" actId="21"/>
          <ac:picMkLst>
            <pc:docMk/>
            <pc:sldMk cId="2126766571" sldId="260"/>
            <ac:picMk id="3" creationId="{FCD270D0-DE69-4124-AC4D-00EB782D4099}"/>
          </ac:picMkLst>
        </pc:picChg>
        <pc:picChg chg="add mod">
          <ac:chgData name="Deborah Shaw" userId="79bf7848-a030-4096-934a-3abbfde4984a" providerId="ADAL" clId="{8DE9E9FB-001C-4B84-83DE-E1F7ABB9FAA3}" dt="2025-12-01T20:46:19.214" v="22" actId="1076"/>
          <ac:picMkLst>
            <pc:docMk/>
            <pc:sldMk cId="2126766571" sldId="260"/>
            <ac:picMk id="4" creationId="{C043321D-215C-0991-09C3-87CD2567F6D7}"/>
          </ac:picMkLst>
        </pc:picChg>
        <pc:picChg chg="add mod">
          <ac:chgData name="Deborah Shaw" userId="79bf7848-a030-4096-934a-3abbfde4984a" providerId="ADAL" clId="{8DE9E9FB-001C-4B84-83DE-E1F7ABB9FAA3}" dt="2025-12-01T20:44:42.854" v="12"/>
          <ac:picMkLst>
            <pc:docMk/>
            <pc:sldMk cId="2126766571" sldId="260"/>
            <ac:picMk id="5" creationId="{657C3720-CFE8-2459-9355-4905EEF800FA}"/>
          </ac:picMkLst>
        </pc:picChg>
        <pc:picChg chg="add mod">
          <ac:chgData name="Deborah Shaw" userId="79bf7848-a030-4096-934a-3abbfde4984a" providerId="ADAL" clId="{8DE9E9FB-001C-4B84-83DE-E1F7ABB9FAA3}" dt="2025-12-01T20:45:05.313" v="18"/>
          <ac:picMkLst>
            <pc:docMk/>
            <pc:sldMk cId="2126766571" sldId="260"/>
            <ac:picMk id="6" creationId="{2F0BDE2C-750A-1991-9533-B858EF28AA3F}"/>
          </ac:picMkLst>
        </pc:picChg>
        <pc:picChg chg="add mod">
          <ac:chgData name="Deborah Shaw" userId="79bf7848-a030-4096-934a-3abbfde4984a" providerId="ADAL" clId="{8DE9E9FB-001C-4B84-83DE-E1F7ABB9FAA3}" dt="2025-12-01T20:45:18.204" v="20"/>
          <ac:picMkLst>
            <pc:docMk/>
            <pc:sldMk cId="2126766571" sldId="260"/>
            <ac:picMk id="7" creationId="{DB5C64C7-363C-1328-63B9-7DD3FC895EAC}"/>
          </ac:picMkLst>
        </pc:picChg>
      </pc:sldChg>
      <pc:sldChg chg="add modAnim">
        <pc:chgData name="Deborah Shaw" userId="79bf7848-a030-4096-934a-3abbfde4984a" providerId="ADAL" clId="{8DE9E9FB-001C-4B84-83DE-E1F7ABB9FAA3}" dt="2025-12-01T20:53:55.668" v="74"/>
        <pc:sldMkLst>
          <pc:docMk/>
          <pc:sldMk cId="2161788803" sldId="281"/>
        </pc:sldMkLst>
      </pc:sldChg>
      <pc:sldChg chg="add">
        <pc:chgData name="Deborah Shaw" userId="79bf7848-a030-4096-934a-3abbfde4984a" providerId="ADAL" clId="{8DE9E9FB-001C-4B84-83DE-E1F7ABB9FAA3}" dt="2025-12-01T20:46:26.686" v="23"/>
        <pc:sldMkLst>
          <pc:docMk/>
          <pc:sldMk cId="904332746" sldId="282"/>
        </pc:sldMkLst>
      </pc:sldChg>
      <pc:sldChg chg="add modAnim">
        <pc:chgData name="Deborah Shaw" userId="79bf7848-a030-4096-934a-3abbfde4984a" providerId="ADAL" clId="{8DE9E9FB-001C-4B84-83DE-E1F7ABB9FAA3}" dt="2025-12-01T21:00:11.182" v="83"/>
        <pc:sldMkLst>
          <pc:docMk/>
          <pc:sldMk cId="2583324344" sldId="298"/>
        </pc:sldMkLst>
      </pc:sldChg>
      <pc:sldChg chg="add">
        <pc:chgData name="Deborah Shaw" userId="79bf7848-a030-4096-934a-3abbfde4984a" providerId="ADAL" clId="{8DE9E9FB-001C-4B84-83DE-E1F7ABB9FAA3}" dt="2025-12-01T20:48:49.889" v="26"/>
        <pc:sldMkLst>
          <pc:docMk/>
          <pc:sldMk cId="524576128" sldId="304"/>
        </pc:sldMkLst>
      </pc:sldChg>
      <pc:sldChg chg="delSp modSp add mod modAnim">
        <pc:chgData name="Deborah Shaw" userId="79bf7848-a030-4096-934a-3abbfde4984a" providerId="ADAL" clId="{8DE9E9FB-001C-4B84-83DE-E1F7ABB9FAA3}" dt="2025-12-01T20:54:48.036" v="81" actId="21"/>
        <pc:sldMkLst>
          <pc:docMk/>
          <pc:sldMk cId="1459920719" sldId="305"/>
        </pc:sldMkLst>
        <pc:spChg chg="del mod">
          <ac:chgData name="Deborah Shaw" userId="79bf7848-a030-4096-934a-3abbfde4984a" providerId="ADAL" clId="{8DE9E9FB-001C-4B84-83DE-E1F7ABB9FAA3}" dt="2025-12-01T20:54:41.918" v="79" actId="21"/>
          <ac:spMkLst>
            <pc:docMk/>
            <pc:sldMk cId="1459920719" sldId="305"/>
            <ac:spMk id="2" creationId="{4418B542-A6AB-B01B-F75B-7A79990526F4}"/>
          </ac:spMkLst>
        </pc:spChg>
        <pc:spChg chg="del">
          <ac:chgData name="Deborah Shaw" userId="79bf7848-a030-4096-934a-3abbfde4984a" providerId="ADAL" clId="{8DE9E9FB-001C-4B84-83DE-E1F7ABB9FAA3}" dt="2025-12-01T20:54:45.142" v="80" actId="21"/>
          <ac:spMkLst>
            <pc:docMk/>
            <pc:sldMk cId="1459920719" sldId="305"/>
            <ac:spMk id="6" creationId="{96B4EAEC-EF14-BDB6-607C-BE820AB705BA}"/>
          </ac:spMkLst>
        </pc:spChg>
        <pc:spChg chg="mod">
          <ac:chgData name="Deborah Shaw" userId="79bf7848-a030-4096-934a-3abbfde4984a" providerId="ADAL" clId="{8DE9E9FB-001C-4B84-83DE-E1F7ABB9FAA3}" dt="2025-12-01T20:52:56.200" v="48" actId="1076"/>
          <ac:spMkLst>
            <pc:docMk/>
            <pc:sldMk cId="1459920719" sldId="305"/>
            <ac:spMk id="8" creationId="{F599620B-F786-03F1-6286-21F76DE5C7AA}"/>
          </ac:spMkLst>
        </pc:spChg>
        <pc:spChg chg="del">
          <ac:chgData name="Deborah Shaw" userId="79bf7848-a030-4096-934a-3abbfde4984a" providerId="ADAL" clId="{8DE9E9FB-001C-4B84-83DE-E1F7ABB9FAA3}" dt="2025-12-01T20:54:48.036" v="81" actId="21"/>
          <ac:spMkLst>
            <pc:docMk/>
            <pc:sldMk cId="1459920719" sldId="305"/>
            <ac:spMk id="9" creationId="{4C9D0BF7-7797-4390-1BAC-7E488FE090FB}"/>
          </ac:spMkLst>
        </pc:spChg>
      </pc:sldChg>
      <pc:sldChg chg="add">
        <pc:chgData name="Deborah Shaw" userId="79bf7848-a030-4096-934a-3abbfde4984a" providerId="ADAL" clId="{8DE9E9FB-001C-4B84-83DE-E1F7ABB9FAA3}" dt="2025-12-01T20:49:31.586" v="29"/>
        <pc:sldMkLst>
          <pc:docMk/>
          <pc:sldMk cId="660658948" sldId="306"/>
        </pc:sldMkLst>
      </pc:sldChg>
      <pc:sldChg chg="add del">
        <pc:chgData name="Deborah Shaw" userId="79bf7848-a030-4096-934a-3abbfde4984a" providerId="ADAL" clId="{8DE9E9FB-001C-4B84-83DE-E1F7ABB9FAA3}" dt="2025-12-01T20:49:20.241" v="28"/>
        <pc:sldMkLst>
          <pc:docMk/>
          <pc:sldMk cId="3764883137" sldId="306"/>
        </pc:sldMkLst>
      </pc:sldChg>
      <pc:sldChg chg="add modAnim">
        <pc:chgData name="Deborah Shaw" userId="79bf7848-a030-4096-934a-3abbfde4984a" providerId="ADAL" clId="{8DE9E9FB-001C-4B84-83DE-E1F7ABB9FAA3}" dt="2025-12-01T21:00:23.051" v="86"/>
        <pc:sldMkLst>
          <pc:docMk/>
          <pc:sldMk cId="1185429464" sldId="307"/>
        </pc:sldMkLst>
      </pc:sldChg>
      <pc:sldChg chg="add modAnim">
        <pc:chgData name="Deborah Shaw" userId="79bf7848-a030-4096-934a-3abbfde4984a" providerId="ADAL" clId="{8DE9E9FB-001C-4B84-83DE-E1F7ABB9FAA3}" dt="2025-12-01T21:00:47.834" v="88"/>
        <pc:sldMkLst>
          <pc:docMk/>
          <pc:sldMk cId="2181644704" sldId="308"/>
        </pc:sldMkLst>
      </pc:sldChg>
      <pc:sldChg chg="add">
        <pc:chgData name="Deborah Shaw" userId="79bf7848-a030-4096-934a-3abbfde4984a" providerId="ADAL" clId="{8DE9E9FB-001C-4B84-83DE-E1F7ABB9FAA3}" dt="2025-12-01T20:54:31.204" v="78" actId="2890"/>
        <pc:sldMkLst>
          <pc:docMk/>
          <pc:sldMk cId="980363045" sldId="30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12/1/2025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D7C9E-35D9-4D05-A3C8-EB7FE07A4C81}" type="slidenum">
              <a:rPr lang="en-US" smtClean="0"/>
              <a:t>2</a:t>
            </a:fld>
            <a:endParaRPr lang="en-US"/>
          </a:p>
        </p:txBody>
      </p:sp>
    </p:spTree>
    <p:extLst>
      <p:ext uri="{BB962C8B-B14F-4D97-AF65-F5344CB8AC3E}">
        <p14:creationId xmlns:p14="http://schemas.microsoft.com/office/powerpoint/2010/main" val="382954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D7C9E-35D9-4D05-A3C8-EB7FE07A4C81}" type="slidenum">
              <a:rPr lang="en-US" smtClean="0"/>
              <a:t>3</a:t>
            </a:fld>
            <a:endParaRPr lang="en-US"/>
          </a:p>
        </p:txBody>
      </p:sp>
    </p:spTree>
    <p:extLst>
      <p:ext uri="{BB962C8B-B14F-4D97-AF65-F5344CB8AC3E}">
        <p14:creationId xmlns:p14="http://schemas.microsoft.com/office/powerpoint/2010/main" val="34729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7</a:t>
            </a:fld>
            <a:endParaRPr lang="en-US"/>
          </a:p>
        </p:txBody>
      </p:sp>
    </p:spTree>
    <p:extLst>
      <p:ext uri="{BB962C8B-B14F-4D97-AF65-F5344CB8AC3E}">
        <p14:creationId xmlns:p14="http://schemas.microsoft.com/office/powerpoint/2010/main" val="315333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12/1/2025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2982" b="23878"/>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627069" y="3547793"/>
            <a:ext cx="5394834" cy="3080638"/>
          </a:xfrm>
        </p:spPr>
        <p:txBody>
          <a:bodyPr anchor="ctr">
            <a:normAutofit lnSpcReduction="10000"/>
          </a:bodyPr>
          <a:lstStyle/>
          <a:p>
            <a:pPr marL="0" marR="0" indent="0" fontAlgn="base">
              <a:spcBef>
                <a:spcPts val="0"/>
              </a:spcBef>
              <a:spcAft>
                <a:spcPts val="0"/>
              </a:spcAft>
              <a:buNone/>
            </a:pPr>
            <a:r>
              <a:rPr lang="en-US" sz="2000" dirty="0">
                <a:solidFill>
                  <a:schemeClr val="accent1">
                    <a:lumMod val="50000"/>
                  </a:schemeClr>
                </a:solidFill>
                <a:effectLst/>
                <a:latin typeface="Arial" panose="020B0604020202020204" pitchFamily="34" charset="0"/>
                <a:ea typeface="Arial" panose="020B0604020202020204" pitchFamily="34" charset="0"/>
              </a:rPr>
              <a:t>Two people work better than one; together they can earn a good wage for their labor. For if one falls, the other can lift up his friend. However, woe to the one who is alone when he falls if there is no one to lift him up (Eccl. 4:9-10). </a:t>
            </a:r>
            <a:endParaRPr lang="en-US" sz="20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200" dirty="0">
                <a:latin typeface="Calibri"/>
                <a:ea typeface="Times New Roman" panose="02020603050405020304" pitchFamily="18" charset="0"/>
                <a:cs typeface="Arial"/>
              </a:rPr>
              <a:t>All Scripture taken from the English Unlocked Literal Bible (ULB), ©2017, 2022 Wycliffe Associates, Available at https://bibleineverylanguage.org/translations, licensed under the Creative Commons Attribution-</a:t>
            </a:r>
            <a:r>
              <a:rPr lang="en-US" sz="1200" dirty="0" err="1">
                <a:latin typeface="Calibri"/>
                <a:ea typeface="Times New Roman" panose="02020603050405020304" pitchFamily="18" charset="0"/>
                <a:cs typeface="Arial"/>
              </a:rPr>
              <a:t>ShareAlike</a:t>
            </a:r>
            <a:r>
              <a:rPr lang="en-US" sz="1200" dirty="0">
                <a:latin typeface="Calibri"/>
                <a:ea typeface="Times New Roman" panose="02020603050405020304" pitchFamily="18" charset="0"/>
                <a:cs typeface="Arial"/>
              </a:rPr>
              <a:t> 4.0 International License. </a:t>
            </a:r>
          </a:p>
          <a:p>
            <a:pPr marL="0" marR="0" indent="0" fontAlgn="base">
              <a:spcBef>
                <a:spcPts val="0"/>
              </a:spcBef>
              <a:spcAft>
                <a:spcPts val="0"/>
              </a:spcAft>
              <a:buNone/>
            </a:pPr>
            <a:r>
              <a:rPr lang="en-US" sz="1200" dirty="0">
                <a:latin typeface="Calibri"/>
                <a:ea typeface="Times New Roman" panose="02020603050405020304" pitchFamily="18" charset="0"/>
                <a:cs typeface="Arial"/>
              </a:rPr>
              <a:t>The English ULB is based on the </a:t>
            </a:r>
            <a:r>
              <a:rPr lang="en-US" sz="1200" dirty="0" err="1">
                <a:latin typeface="Calibri"/>
                <a:ea typeface="Times New Roman" panose="02020603050405020304" pitchFamily="18" charset="0"/>
                <a:cs typeface="Arial"/>
              </a:rPr>
              <a:t>unfoldingWord</a:t>
            </a:r>
            <a:r>
              <a:rPr lang="en-US" sz="1200" dirty="0">
                <a:latin typeface="Calibri"/>
                <a:ea typeface="Times New Roman" panose="02020603050405020304" pitchFamily="18" charset="0"/>
                <a:cs typeface="Arial"/>
              </a:rPr>
              <a:t>® Literal Text, CC BY-SA 4.0. The original work of the </a:t>
            </a:r>
            <a:r>
              <a:rPr lang="en-US" sz="1200" dirty="0" err="1">
                <a:latin typeface="Calibri"/>
                <a:ea typeface="Times New Roman" panose="02020603050405020304" pitchFamily="18" charset="0"/>
                <a:cs typeface="Arial"/>
              </a:rPr>
              <a:t>unfoldingWord</a:t>
            </a:r>
            <a:r>
              <a:rPr lang="en-US" sz="1200" dirty="0">
                <a:latin typeface="Calibri"/>
                <a:ea typeface="Times New Roman" panose="02020603050405020304" pitchFamily="18" charset="0"/>
                <a:cs typeface="Arial"/>
              </a:rPr>
              <a:t>® Literal Text is available at https://unfoldingword.bible/ult/.</a:t>
            </a:r>
          </a:p>
        </p:txBody>
      </p:sp>
      <p:sp>
        <p:nvSpPr>
          <p:cNvPr id="7" name="Rectangle 6">
            <a:extLst>
              <a:ext uri="{FF2B5EF4-FFF2-40B4-BE49-F238E27FC236}">
                <a16:creationId xmlns:a16="http://schemas.microsoft.com/office/drawing/2014/main" id="{6D1C5468-2E27-9AF9-E8A7-9D00C2F6695F}"/>
              </a:ext>
            </a:extLst>
          </p:cNvPr>
          <p:cNvSpPr/>
          <p:nvPr/>
        </p:nvSpPr>
        <p:spPr>
          <a:xfrm>
            <a:off x="223120" y="3613044"/>
            <a:ext cx="3320052"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Translation Checking Steps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497423" y="3965035"/>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B297525-C805-3F7B-3DC6-1064C977ACF4}"/>
              </a:ext>
            </a:extLst>
          </p:cNvPr>
          <p:cNvSpPr/>
          <p:nvPr/>
        </p:nvSpPr>
        <p:spPr>
          <a:xfrm>
            <a:off x="503236" y="5342592"/>
            <a:ext cx="2759819" cy="1077218"/>
          </a:xfrm>
          <a:prstGeom prst="rect">
            <a:avLst/>
          </a:prstGeom>
        </p:spPr>
        <p:txBody>
          <a:bodyPr wrap="square" lIns="91440" tIns="45720" rIns="91440" bIns="45720" anchor="ctr">
            <a:spAutoFit/>
          </a:bodyPr>
          <a:lstStyle/>
          <a:p>
            <a:pPr algn="ctr"/>
            <a:r>
              <a:rPr lang="en-US" sz="3200" dirty="0">
                <a:solidFill>
                  <a:schemeClr val="accent1">
                    <a:lumMod val="75000"/>
                  </a:schemeClr>
                </a:solidFill>
                <a:latin typeface="Arial"/>
                <a:cs typeface="Arial"/>
              </a:rPr>
              <a:t>COBT 8-Step Translation</a:t>
            </a:r>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ABD01E1C-1F6E-CBE1-A370-60A5B395D5B0}"/>
              </a:ext>
            </a:extLst>
          </p:cNvPr>
          <p:cNvSpPr txBox="1"/>
          <p:nvPr/>
        </p:nvSpPr>
        <p:spPr>
          <a:xfrm>
            <a:off x="2971800" y="-142504"/>
            <a:ext cx="3146961" cy="7786747"/>
          </a:xfrm>
          <a:prstGeom prst="rect">
            <a:avLst/>
          </a:prstGeom>
          <a:noFill/>
        </p:spPr>
        <p:txBody>
          <a:bodyPr wrap="square" rtlCol="0">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8" name="TextBox 7">
            <a:extLst>
              <a:ext uri="{FF2B5EF4-FFF2-40B4-BE49-F238E27FC236}">
                <a16:creationId xmlns:a16="http://schemas.microsoft.com/office/drawing/2014/main" id="{F599620B-F786-03F1-6286-21F76DE5C7AA}"/>
              </a:ext>
            </a:extLst>
          </p:cNvPr>
          <p:cNvSpPr txBox="1"/>
          <p:nvPr/>
        </p:nvSpPr>
        <p:spPr>
          <a:xfrm>
            <a:off x="1943099" y="2764018"/>
            <a:ext cx="5257801" cy="830997"/>
          </a:xfrm>
          <a:prstGeom prst="rect">
            <a:avLst/>
          </a:prstGeom>
          <a:noFill/>
        </p:spPr>
        <p:txBody>
          <a:bodyPr wrap="square" rtlCol="0">
            <a:spAutoFit/>
          </a:bodyPr>
          <a:lstStyle/>
          <a:p>
            <a:pPr algn="ctr"/>
            <a:r>
              <a:rPr lang="en-US" sz="2400" b="1" dirty="0"/>
              <a:t>What earlier translation steps </a:t>
            </a:r>
            <a:br>
              <a:rPr lang="en-US" sz="2400" b="1" dirty="0"/>
            </a:br>
            <a:r>
              <a:rPr lang="en-US" sz="2400" b="1" dirty="0"/>
              <a:t> might reveal errors?</a:t>
            </a:r>
          </a:p>
        </p:txBody>
      </p:sp>
      <p:sp>
        <p:nvSpPr>
          <p:cNvPr id="5" name="Rounded Rectangle 4">
            <a:extLst>
              <a:ext uri="{FF2B5EF4-FFF2-40B4-BE49-F238E27FC236}">
                <a16:creationId xmlns:a16="http://schemas.microsoft.com/office/drawing/2014/main" id="{5735CBF6-0C15-1805-A9BB-F2A847970DB4}"/>
              </a:ext>
            </a:extLst>
          </p:cNvPr>
          <p:cNvSpPr/>
          <p:nvPr/>
        </p:nvSpPr>
        <p:spPr>
          <a:xfrm>
            <a:off x="2971800" y="5771408"/>
            <a:ext cx="914400" cy="914400"/>
          </a:xfrm>
          <a:prstGeom prst="roundRect">
            <a:avLst/>
          </a:prstGeom>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9920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EA37-6093-F8C9-46BD-377930E5F122}"/>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C50176FF-70D7-64DA-C74D-0334FD7D4AE5}"/>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75E7AE54-CDBD-AF25-D37E-F31897B9D2B2}"/>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F7E964A6-1B97-825E-AA46-00982691F517}"/>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50DCE5A0-BF2C-C763-78AC-F907B06B5B2C}"/>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2CDD226-DE49-2939-987D-FD72247EA817}"/>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9A1129DC-B664-00F4-7403-441209F07AC7}"/>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BC2F4E0C-C12D-9BA7-D243-10524C55FDC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5BBDADC6-AFE6-FA5A-5AAF-067DFE77E43B}"/>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B2F7C691-2F88-AF09-0FB6-6D4BC4EBE45B}"/>
              </a:ext>
            </a:extLst>
          </p:cNvPr>
          <p:cNvSpPr txBox="1"/>
          <p:nvPr/>
        </p:nvSpPr>
        <p:spPr>
          <a:xfrm>
            <a:off x="2971800" y="-142504"/>
            <a:ext cx="3146961" cy="7786747"/>
          </a:xfrm>
          <a:prstGeom prst="rect">
            <a:avLst/>
          </a:prstGeom>
          <a:noFill/>
        </p:spPr>
        <p:txBody>
          <a:bodyPr wrap="square" rtlCol="0">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8" name="TextBox 7">
            <a:extLst>
              <a:ext uri="{FF2B5EF4-FFF2-40B4-BE49-F238E27FC236}">
                <a16:creationId xmlns:a16="http://schemas.microsoft.com/office/drawing/2014/main" id="{AC61E594-55FC-01C6-97AB-FAD4A773B79F}"/>
              </a:ext>
            </a:extLst>
          </p:cNvPr>
          <p:cNvSpPr txBox="1"/>
          <p:nvPr/>
        </p:nvSpPr>
        <p:spPr>
          <a:xfrm>
            <a:off x="1943099" y="2764018"/>
            <a:ext cx="5257801" cy="830997"/>
          </a:xfrm>
          <a:prstGeom prst="rect">
            <a:avLst/>
          </a:prstGeom>
          <a:noFill/>
        </p:spPr>
        <p:txBody>
          <a:bodyPr wrap="square" rtlCol="0">
            <a:spAutoFit/>
          </a:bodyPr>
          <a:lstStyle/>
          <a:p>
            <a:pPr algn="ctr"/>
            <a:r>
              <a:rPr lang="en-US" sz="2400" b="1" dirty="0"/>
              <a:t>What earlier translation steps </a:t>
            </a:r>
            <a:br>
              <a:rPr lang="en-US" sz="2400" b="1" dirty="0"/>
            </a:br>
            <a:r>
              <a:rPr lang="en-US" sz="2400" b="1" dirty="0"/>
              <a:t> might reveal errors?</a:t>
            </a:r>
          </a:p>
        </p:txBody>
      </p:sp>
      <p:sp>
        <p:nvSpPr>
          <p:cNvPr id="2" name="TextBox 1">
            <a:extLst>
              <a:ext uri="{FF2B5EF4-FFF2-40B4-BE49-F238E27FC236}">
                <a16:creationId xmlns:a16="http://schemas.microsoft.com/office/drawing/2014/main" id="{CADB0EE8-C121-BE0E-0426-2961021A6A64}"/>
              </a:ext>
            </a:extLst>
          </p:cNvPr>
          <p:cNvSpPr txBox="1"/>
          <p:nvPr/>
        </p:nvSpPr>
        <p:spPr>
          <a:xfrm>
            <a:off x="2306781" y="3990373"/>
            <a:ext cx="4476997" cy="830997"/>
          </a:xfrm>
          <a:prstGeom prst="rect">
            <a:avLst/>
          </a:prstGeom>
          <a:noFill/>
        </p:spPr>
        <p:txBody>
          <a:bodyPr wrap="square" rtlCol="0">
            <a:spAutoFit/>
          </a:bodyPr>
          <a:lstStyle/>
          <a:p>
            <a:pPr algn="ctr"/>
            <a:r>
              <a:rPr lang="en-US" sz="2400" b="1" dirty="0"/>
              <a:t>Why target these words in a separate check?</a:t>
            </a:r>
          </a:p>
        </p:txBody>
      </p:sp>
      <p:sp>
        <p:nvSpPr>
          <p:cNvPr id="5" name="Rounded Rectangle 4">
            <a:extLst>
              <a:ext uri="{FF2B5EF4-FFF2-40B4-BE49-F238E27FC236}">
                <a16:creationId xmlns:a16="http://schemas.microsoft.com/office/drawing/2014/main" id="{2CB055D3-672F-F493-38BD-1A29E914A9A7}"/>
              </a:ext>
            </a:extLst>
          </p:cNvPr>
          <p:cNvSpPr/>
          <p:nvPr/>
        </p:nvSpPr>
        <p:spPr>
          <a:xfrm>
            <a:off x="2971800" y="5771408"/>
            <a:ext cx="914400" cy="914400"/>
          </a:xfrm>
          <a:prstGeom prst="roundRect">
            <a:avLst/>
          </a:prstGeom>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DC3FA9DB-09B8-549E-A196-A3886441D6FB}"/>
              </a:ext>
            </a:extLst>
          </p:cNvPr>
          <p:cNvSpPr/>
          <p:nvPr/>
        </p:nvSpPr>
        <p:spPr>
          <a:xfrm>
            <a:off x="445254" y="5451452"/>
            <a:ext cx="2054431" cy="783193"/>
          </a:xfrm>
          <a:prstGeom prst="roundRect">
            <a:avLst/>
          </a:prstGeom>
          <a:solidFill>
            <a:srgbClr val="FBA93D"/>
          </a:solidFill>
        </p:spPr>
        <p:txBody>
          <a:bodyPr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Often hard to translate</a:t>
            </a:r>
          </a:p>
        </p:txBody>
      </p:sp>
      <p:sp>
        <p:nvSpPr>
          <p:cNvPr id="9" name="Rounded Rectangle 8">
            <a:extLst>
              <a:ext uri="{FF2B5EF4-FFF2-40B4-BE49-F238E27FC236}">
                <a16:creationId xmlns:a16="http://schemas.microsoft.com/office/drawing/2014/main" id="{32AC3F62-18F8-2B4A-632E-A611710A1844}"/>
              </a:ext>
            </a:extLst>
          </p:cNvPr>
          <p:cNvSpPr/>
          <p:nvPr/>
        </p:nvSpPr>
        <p:spPr>
          <a:xfrm>
            <a:off x="6668030" y="5209552"/>
            <a:ext cx="2054431" cy="1123712"/>
          </a:xfrm>
          <a:prstGeom prst="roundRect">
            <a:avLst/>
          </a:prstGeom>
          <a:solidFill>
            <a:srgbClr val="B95659"/>
          </a:solidFill>
        </p:spPr>
        <p:txBody>
          <a:bodyPr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Often </a:t>
            </a:r>
            <a:br>
              <a:rPr lang="en-US" sz="2000" b="1" dirty="0">
                <a:solidFill>
                  <a:schemeClr val="bg1"/>
                </a:solidFill>
                <a:latin typeface="Arial" panose="020B0604020202020204" pitchFamily="34" charset="0"/>
                <a:cs typeface="Arial" panose="020B0604020202020204" pitchFamily="34" charset="0"/>
              </a:rPr>
            </a:br>
            <a:r>
              <a:rPr lang="en-US" sz="2000" b="1" dirty="0">
                <a:solidFill>
                  <a:schemeClr val="bg1"/>
                </a:solidFill>
                <a:latin typeface="Arial" panose="020B0604020202020204" pitchFamily="34" charset="0"/>
                <a:cs typeface="Arial" panose="020B0604020202020204" pitchFamily="34" charset="0"/>
              </a:rPr>
              <a:t>no precise equivalent</a:t>
            </a:r>
          </a:p>
        </p:txBody>
      </p:sp>
    </p:spTree>
    <p:extLst>
      <p:ext uri="{BB962C8B-B14F-4D97-AF65-F5344CB8AC3E}">
        <p14:creationId xmlns:p14="http://schemas.microsoft.com/office/powerpoint/2010/main" val="98036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2EB6F5-FBB2-13E4-6B70-7D9EA07851FC}"/>
              </a:ext>
            </a:extLst>
          </p:cNvPr>
          <p:cNvSpPr txBox="1"/>
          <p:nvPr/>
        </p:nvSpPr>
        <p:spPr>
          <a:xfrm>
            <a:off x="1211283" y="2161309"/>
            <a:ext cx="6721434" cy="2000548"/>
          </a:xfrm>
          <a:prstGeom prst="rect">
            <a:avLst/>
          </a:prstGeom>
          <a:noFill/>
        </p:spPr>
        <p:txBody>
          <a:bodyPr wrap="square" rtlCol="0">
            <a:spAutoFit/>
          </a:bodyPr>
          <a:lstStyle/>
          <a:p>
            <a:r>
              <a:rPr lang="en-US" sz="2800" dirty="0"/>
              <a:t>For God so loved the world, that he gave his only Son, that whoever believes in him will not perish but have eternal life.</a:t>
            </a:r>
          </a:p>
          <a:p>
            <a:endParaRPr lang="en-US" sz="2400" dirty="0"/>
          </a:p>
          <a:p>
            <a:pPr algn="r"/>
            <a:r>
              <a:rPr lang="en-US" sz="1600" b="1" dirty="0"/>
              <a:t>John 3:16 (ULB)</a:t>
            </a:r>
          </a:p>
        </p:txBody>
      </p:sp>
    </p:spTree>
    <p:extLst>
      <p:ext uri="{BB962C8B-B14F-4D97-AF65-F5344CB8AC3E}">
        <p14:creationId xmlns:p14="http://schemas.microsoft.com/office/powerpoint/2010/main" val="524576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2EB6F5-FBB2-13E4-6B70-7D9EA07851FC}"/>
              </a:ext>
            </a:extLst>
          </p:cNvPr>
          <p:cNvSpPr txBox="1"/>
          <p:nvPr/>
        </p:nvSpPr>
        <p:spPr>
          <a:xfrm>
            <a:off x="1211283" y="2161309"/>
            <a:ext cx="6721434" cy="2000548"/>
          </a:xfrm>
          <a:prstGeom prst="rect">
            <a:avLst/>
          </a:prstGeom>
          <a:noFill/>
        </p:spPr>
        <p:txBody>
          <a:bodyPr wrap="square" rtlCol="0">
            <a:spAutoFit/>
          </a:bodyPr>
          <a:lstStyle/>
          <a:p>
            <a:r>
              <a:rPr lang="en-US" sz="2800" dirty="0"/>
              <a:t>For </a:t>
            </a:r>
            <a:r>
              <a:rPr lang="en-US" sz="2800" dirty="0">
                <a:highlight>
                  <a:srgbClr val="FFFF00"/>
                </a:highlight>
              </a:rPr>
              <a:t>God</a:t>
            </a:r>
            <a:r>
              <a:rPr lang="en-US" sz="2800" dirty="0"/>
              <a:t> so </a:t>
            </a:r>
            <a:r>
              <a:rPr lang="en-US" sz="2800" dirty="0">
                <a:highlight>
                  <a:srgbClr val="FFFF00"/>
                </a:highlight>
              </a:rPr>
              <a:t>loved</a:t>
            </a:r>
            <a:r>
              <a:rPr lang="en-US" sz="2800" dirty="0"/>
              <a:t> the </a:t>
            </a:r>
            <a:r>
              <a:rPr lang="en-US" sz="2800" dirty="0">
                <a:highlight>
                  <a:srgbClr val="FFFF00"/>
                </a:highlight>
              </a:rPr>
              <a:t>world</a:t>
            </a:r>
            <a:r>
              <a:rPr lang="en-US" sz="2800" dirty="0"/>
              <a:t>, that he gave his </a:t>
            </a:r>
            <a:r>
              <a:rPr lang="en-US" sz="2800" dirty="0">
                <a:highlight>
                  <a:srgbClr val="FFFF00"/>
                </a:highlight>
              </a:rPr>
              <a:t>only</a:t>
            </a:r>
            <a:r>
              <a:rPr lang="en-US" sz="2800" dirty="0"/>
              <a:t> </a:t>
            </a:r>
            <a:r>
              <a:rPr lang="en-US" sz="2800" dirty="0">
                <a:highlight>
                  <a:srgbClr val="FFFF00"/>
                </a:highlight>
              </a:rPr>
              <a:t>Son</a:t>
            </a:r>
            <a:r>
              <a:rPr lang="en-US" sz="2800" dirty="0"/>
              <a:t>, that whoever </a:t>
            </a:r>
            <a:r>
              <a:rPr lang="en-US" sz="2800" dirty="0">
                <a:highlight>
                  <a:srgbClr val="FFFF00"/>
                </a:highlight>
              </a:rPr>
              <a:t>believes</a:t>
            </a:r>
            <a:r>
              <a:rPr lang="en-US" sz="2800" dirty="0"/>
              <a:t> in him will not </a:t>
            </a:r>
            <a:r>
              <a:rPr lang="en-US" sz="2800" dirty="0">
                <a:highlight>
                  <a:srgbClr val="FFFF00"/>
                </a:highlight>
              </a:rPr>
              <a:t>perish</a:t>
            </a:r>
            <a:r>
              <a:rPr lang="en-US" sz="2800" dirty="0"/>
              <a:t> but have </a:t>
            </a:r>
            <a:r>
              <a:rPr lang="en-US" sz="2800" dirty="0">
                <a:highlight>
                  <a:srgbClr val="FFFF00"/>
                </a:highlight>
              </a:rPr>
              <a:t>eternal life</a:t>
            </a:r>
            <a:r>
              <a:rPr lang="en-US" sz="2800" dirty="0"/>
              <a:t>.</a:t>
            </a:r>
          </a:p>
          <a:p>
            <a:endParaRPr lang="en-US" sz="2400" dirty="0"/>
          </a:p>
          <a:p>
            <a:pPr algn="r"/>
            <a:r>
              <a:rPr lang="en-US" sz="1600" b="1" dirty="0"/>
              <a:t>John 3:16 (ULB)</a:t>
            </a:r>
          </a:p>
        </p:txBody>
      </p:sp>
    </p:spTree>
    <p:extLst>
      <p:ext uri="{BB962C8B-B14F-4D97-AF65-F5344CB8AC3E}">
        <p14:creationId xmlns:p14="http://schemas.microsoft.com/office/powerpoint/2010/main" val="66065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5246C9-6606-4FB3-986C-A85DE631581B}"/>
              </a:ext>
            </a:extLst>
          </p:cNvPr>
          <p:cNvSpPr/>
          <p:nvPr/>
        </p:nvSpPr>
        <p:spPr>
          <a:xfrm>
            <a:off x="0" y="3415454"/>
            <a:ext cx="9144000" cy="1513114"/>
          </a:xfrm>
          <a:prstGeom prst="rect">
            <a:avLst/>
          </a:prstGeom>
          <a:solidFill>
            <a:schemeClr val="accent2">
              <a:lumMod val="20000"/>
              <a:lumOff val="80000"/>
            </a:schemeClr>
          </a:solidFill>
          <a:ln>
            <a:noFill/>
          </a:ln>
        </p:spPr>
        <p:txBody>
          <a:bodyPr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Arrow: Pentagon 4">
            <a:extLst>
              <a:ext uri="{FF2B5EF4-FFF2-40B4-BE49-F238E27FC236}">
                <a16:creationId xmlns:a16="http://schemas.microsoft.com/office/drawing/2014/main" id="{F71B9975-CCC4-474E-991A-A08FD86C6E7A}"/>
              </a:ext>
            </a:extLst>
          </p:cNvPr>
          <p:cNvSpPr/>
          <p:nvPr/>
        </p:nvSpPr>
        <p:spPr>
          <a:xfrm rot="5400000">
            <a:off x="3387102" y="1767499"/>
            <a:ext cx="2369795" cy="3145970"/>
          </a:xfrm>
          <a:prstGeom prst="homePlate">
            <a:avLst>
              <a:gd name="adj" fmla="val 32616"/>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6000" b="1" dirty="0">
              <a:solidFill>
                <a:schemeClr val="bg2"/>
              </a:solidFill>
              <a:cs typeface="Arial" panose="020B0604020202020204" pitchFamily="34" charset="0"/>
            </a:endParaRPr>
          </a:p>
        </p:txBody>
      </p:sp>
      <p:sp>
        <p:nvSpPr>
          <p:cNvPr id="18" name="TextBox 17">
            <a:extLst>
              <a:ext uri="{FF2B5EF4-FFF2-40B4-BE49-F238E27FC236}">
                <a16:creationId xmlns:a16="http://schemas.microsoft.com/office/drawing/2014/main" id="{A760D292-E0D6-49F5-8581-8EDCEF6F6D4C}"/>
              </a:ext>
            </a:extLst>
          </p:cNvPr>
          <p:cNvSpPr txBox="1"/>
          <p:nvPr/>
        </p:nvSpPr>
        <p:spPr>
          <a:xfrm>
            <a:off x="2999014" y="2664469"/>
            <a:ext cx="3145972"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rPr>
              <a:t>Try it</a:t>
            </a:r>
          </a:p>
        </p:txBody>
      </p:sp>
      <p:sp>
        <p:nvSpPr>
          <p:cNvPr id="2" name="TextBox 1">
            <a:extLst>
              <a:ext uri="{FF2B5EF4-FFF2-40B4-BE49-F238E27FC236}">
                <a16:creationId xmlns:a16="http://schemas.microsoft.com/office/drawing/2014/main" id="{756424EC-6F9B-131A-68D4-11547CC310E0}"/>
              </a:ext>
            </a:extLst>
          </p:cNvPr>
          <p:cNvSpPr txBox="1"/>
          <p:nvPr/>
        </p:nvSpPr>
        <p:spPr>
          <a:xfrm>
            <a:off x="3176648" y="5156333"/>
            <a:ext cx="2790702" cy="523220"/>
          </a:xfrm>
          <a:prstGeom prst="rect">
            <a:avLst/>
          </a:prstGeom>
          <a:noFill/>
        </p:spPr>
        <p:txBody>
          <a:bodyPr wrap="square" rtlCol="0">
            <a:spAutoFit/>
          </a:bodyPr>
          <a:lstStyle/>
          <a:p>
            <a:pPr algn="ctr"/>
            <a:r>
              <a:rPr lang="en-US" sz="2800" b="1" dirty="0"/>
              <a:t>Luke 17</a:t>
            </a:r>
          </a:p>
        </p:txBody>
      </p:sp>
    </p:spTree>
    <p:extLst>
      <p:ext uri="{BB962C8B-B14F-4D97-AF65-F5344CB8AC3E}">
        <p14:creationId xmlns:p14="http://schemas.microsoft.com/office/powerpoint/2010/main" val="2583324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D138-281F-6ACE-3E2F-A15F1F9F4AC6}"/>
              </a:ext>
            </a:extLst>
          </p:cNvPr>
          <p:cNvSpPr>
            <a:spLocks noGrp="1"/>
          </p:cNvSpPr>
          <p:nvPr>
            <p:ph type="title"/>
          </p:nvPr>
        </p:nvSpPr>
        <p:spPr/>
        <p:txBody>
          <a:bodyPr/>
          <a:lstStyle/>
          <a:p>
            <a:r>
              <a:rPr lang="en-US" dirty="0"/>
              <a:t>Discuss</a:t>
            </a:r>
          </a:p>
        </p:txBody>
      </p:sp>
      <p:sp>
        <p:nvSpPr>
          <p:cNvPr id="6" name="TextBox 5">
            <a:extLst>
              <a:ext uri="{FF2B5EF4-FFF2-40B4-BE49-F238E27FC236}">
                <a16:creationId xmlns:a16="http://schemas.microsoft.com/office/drawing/2014/main" id="{E9442F2E-C1A2-6A1D-8BD2-9E787F6407E4}"/>
              </a:ext>
            </a:extLst>
          </p:cNvPr>
          <p:cNvSpPr txBox="1"/>
          <p:nvPr/>
        </p:nvSpPr>
        <p:spPr>
          <a:xfrm>
            <a:off x="2220685" y="0"/>
            <a:ext cx="4702628" cy="7786747"/>
          </a:xfrm>
          <a:prstGeom prst="rect">
            <a:avLst/>
          </a:prstGeom>
          <a:noFill/>
        </p:spPr>
        <p:txBody>
          <a:bodyPr wrap="square">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816BB72D-0B73-B8F7-58A9-312B67645B69}"/>
              </a:ext>
            </a:extLst>
          </p:cNvPr>
          <p:cNvSpPr txBox="1"/>
          <p:nvPr/>
        </p:nvSpPr>
        <p:spPr>
          <a:xfrm>
            <a:off x="1045028" y="2921331"/>
            <a:ext cx="7053943" cy="2246769"/>
          </a:xfrm>
          <a:prstGeom prst="rect">
            <a:avLst/>
          </a:prstGeom>
          <a:noFill/>
        </p:spPr>
        <p:txBody>
          <a:bodyPr wrap="square" rtlCol="0">
            <a:spAutoFit/>
          </a:bodyPr>
          <a:lstStyle/>
          <a:p>
            <a:pPr algn="ctr"/>
            <a:r>
              <a:rPr lang="en-US" sz="2800" b="1" dirty="0"/>
              <a:t>Are the lists the same?</a:t>
            </a:r>
          </a:p>
          <a:p>
            <a:pPr algn="ctr"/>
            <a:endParaRPr lang="en-US" sz="2800" b="1" dirty="0"/>
          </a:p>
          <a:p>
            <a:pPr algn="ctr"/>
            <a:r>
              <a:rPr lang="en-US" sz="2800" b="1" dirty="0"/>
              <a:t>Are some words on everyone’s lists?</a:t>
            </a:r>
          </a:p>
          <a:p>
            <a:pPr algn="ctr"/>
            <a:endParaRPr lang="en-US" sz="2800" b="1" dirty="0"/>
          </a:p>
          <a:p>
            <a:pPr algn="ctr"/>
            <a:r>
              <a:rPr lang="en-US" sz="2800" b="1" dirty="0"/>
              <a:t>Why the differences?</a:t>
            </a:r>
          </a:p>
        </p:txBody>
      </p:sp>
    </p:spTree>
    <p:extLst>
      <p:ext uri="{BB962C8B-B14F-4D97-AF65-F5344CB8AC3E}">
        <p14:creationId xmlns:p14="http://schemas.microsoft.com/office/powerpoint/2010/main" val="118542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0F4DD8-7F26-4972-94C0-69BDD6973314}"/>
              </a:ext>
            </a:extLst>
          </p:cNvPr>
          <p:cNvSpPr txBox="1"/>
          <p:nvPr/>
        </p:nvSpPr>
        <p:spPr>
          <a:xfrm>
            <a:off x="1243755" y="2446649"/>
            <a:ext cx="6656490" cy="2308324"/>
          </a:xfrm>
          <a:prstGeom prst="rect">
            <a:avLst/>
          </a:prstGeom>
          <a:noFill/>
        </p:spPr>
        <p:txBody>
          <a:bodyPr wrap="square" rtlCol="0">
            <a:spAutoFit/>
          </a:bodyPr>
          <a:lstStyle/>
          <a:p>
            <a:pPr marL="457200" indent="-457200">
              <a:buFont typeface="+mj-lt"/>
              <a:buAutoNum type="arabicPeriod"/>
            </a:pPr>
            <a:r>
              <a:rPr lang="en-US" sz="2400" b="1" dirty="0"/>
              <a:t>Check translation for each key word.</a:t>
            </a:r>
          </a:p>
          <a:p>
            <a:pPr marL="457200" indent="-457200">
              <a:buFont typeface="+mj-lt"/>
              <a:buAutoNum type="arabicPeriod"/>
            </a:pPr>
            <a:endParaRPr lang="en-US" sz="2400" b="1" dirty="0"/>
          </a:p>
          <a:p>
            <a:pPr marL="457200" indent="-457200">
              <a:buFont typeface="+mj-lt"/>
              <a:buAutoNum type="arabicPeriod"/>
            </a:pPr>
            <a:r>
              <a:rPr lang="en-US" sz="2400" b="1" dirty="0"/>
              <a:t>Discuss difficult words and choose how to translate.</a:t>
            </a:r>
          </a:p>
          <a:p>
            <a:pPr marL="457200" indent="-457200">
              <a:buFont typeface="+mj-lt"/>
              <a:buAutoNum type="arabicPeriod"/>
            </a:pPr>
            <a:endParaRPr lang="en-US" sz="2400" b="1" dirty="0"/>
          </a:p>
          <a:p>
            <a:pPr marL="457200" indent="-457200">
              <a:buFont typeface="+mj-lt"/>
              <a:buAutoNum type="arabicPeriod"/>
            </a:pPr>
            <a:r>
              <a:rPr lang="en-US" sz="2400" b="1" dirty="0"/>
              <a:t>Create list to be used by all translators.</a:t>
            </a:r>
          </a:p>
        </p:txBody>
      </p:sp>
      <p:sp>
        <p:nvSpPr>
          <p:cNvPr id="5" name="Rectangle 4">
            <a:extLst>
              <a:ext uri="{FF2B5EF4-FFF2-40B4-BE49-F238E27FC236}">
                <a16:creationId xmlns:a16="http://schemas.microsoft.com/office/drawing/2014/main" id="{D8640738-B61C-EC3F-F353-04C8A3E3A339}"/>
              </a:ext>
            </a:extLst>
          </p:cNvPr>
          <p:cNvSpPr/>
          <p:nvPr/>
        </p:nvSpPr>
        <p:spPr>
          <a:xfrm>
            <a:off x="165246" y="754990"/>
            <a:ext cx="8813508" cy="646331"/>
          </a:xfrm>
          <a:prstGeom prst="rect">
            <a:avLst/>
          </a:prstGeom>
        </p:spPr>
        <p:txBody>
          <a:bodyPr wrap="square" anchor="ctr">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What to do with the key word list</a:t>
            </a:r>
          </a:p>
        </p:txBody>
      </p:sp>
    </p:spTree>
    <p:extLst>
      <p:ext uri="{BB962C8B-B14F-4D97-AF65-F5344CB8AC3E}">
        <p14:creationId xmlns:p14="http://schemas.microsoft.com/office/powerpoint/2010/main" val="218164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E1DF7B-1A6B-4461-BA06-D125DA591CE0}"/>
              </a:ext>
            </a:extLst>
          </p:cNvPr>
          <p:cNvSpPr/>
          <p:nvPr/>
        </p:nvSpPr>
        <p:spPr>
          <a:xfrm>
            <a:off x="0" y="2531360"/>
            <a:ext cx="9144000" cy="563739"/>
          </a:xfrm>
          <a:prstGeom prst="rect">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a:t>The 8-Step Translation Process</a:t>
            </a:r>
            <a:endParaRPr lang="en-US" dirty="0"/>
          </a:p>
        </p:txBody>
      </p:sp>
      <p:pic>
        <p:nvPicPr>
          <p:cNvPr id="7" name="Picture 6">
            <a:extLst>
              <a:ext uri="{FF2B5EF4-FFF2-40B4-BE49-F238E27FC236}">
                <a16:creationId xmlns:a16="http://schemas.microsoft.com/office/drawing/2014/main" id="{A5BD3DDF-024B-408D-B16F-2F02241EBF72}"/>
              </a:ext>
            </a:extLst>
          </p:cNvPr>
          <p:cNvPicPr>
            <a:picLocks noChangeAspect="1"/>
          </p:cNvPicPr>
          <p:nvPr/>
        </p:nvPicPr>
        <p:blipFill rotWithShape="1">
          <a:blip r:embed="rId3">
            <a:extLst>
              <a:ext uri="{28A0092B-C50C-407E-A947-70E740481C1C}">
                <a14:useLocalDpi xmlns:a14="http://schemas.microsoft.com/office/drawing/2010/main" val="0"/>
              </a:ext>
            </a:extLst>
          </a:blip>
          <a:srcRect l="16425" r="8389"/>
          <a:stretch/>
        </p:blipFill>
        <p:spPr>
          <a:xfrm>
            <a:off x="3317218" y="1507044"/>
            <a:ext cx="2509565" cy="2510298"/>
          </a:xfrm>
          <a:prstGeom prst="ellipse">
            <a:avLst/>
          </a:prstGeom>
          <a:ln w="57150">
            <a:solidFill>
              <a:schemeClr val="accent3"/>
            </a:solidFill>
          </a:ln>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DF9E5928-572B-4880-A6BF-E5F72A8F1D3C}"/>
              </a:ext>
            </a:extLst>
          </p:cNvPr>
          <p:cNvSpPr txBox="1"/>
          <p:nvPr/>
        </p:nvSpPr>
        <p:spPr>
          <a:xfrm>
            <a:off x="527653" y="2567008"/>
            <a:ext cx="2509565" cy="492443"/>
          </a:xfrm>
          <a:prstGeom prst="rect">
            <a:avLst/>
          </a:prstGeom>
          <a:noFill/>
        </p:spPr>
        <p:txBody>
          <a:bodyPr wrap="square" anchor="ctr">
            <a:spAutoFit/>
          </a:bodyPr>
          <a:lstStyle/>
          <a:p>
            <a:pPr algn="ctr"/>
            <a:r>
              <a:rPr lang="en-US" sz="26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Drafting Steps</a:t>
            </a:r>
            <a:endParaRPr lang="en-US" sz="2600" b="1">
              <a:solidFill>
                <a:schemeClr val="bg1"/>
              </a:solidFill>
            </a:endParaRPr>
          </a:p>
        </p:txBody>
      </p:sp>
      <p:sp>
        <p:nvSpPr>
          <p:cNvPr id="9" name="TextBox 8">
            <a:extLst>
              <a:ext uri="{FF2B5EF4-FFF2-40B4-BE49-F238E27FC236}">
                <a16:creationId xmlns:a16="http://schemas.microsoft.com/office/drawing/2014/main" id="{09A0CBE0-7A09-4871-B7C3-99687A33D0D1}"/>
              </a:ext>
            </a:extLst>
          </p:cNvPr>
          <p:cNvSpPr txBox="1"/>
          <p:nvPr/>
        </p:nvSpPr>
        <p:spPr>
          <a:xfrm>
            <a:off x="6027963" y="2567008"/>
            <a:ext cx="2835932" cy="492443"/>
          </a:xfrm>
          <a:prstGeom prst="rect">
            <a:avLst/>
          </a:prstGeom>
          <a:noFill/>
        </p:spPr>
        <p:txBody>
          <a:bodyPr wrap="square" anchor="ctr">
            <a:spAutoFit/>
          </a:bodyPr>
          <a:lstStyle/>
          <a:p>
            <a:pPr algn="ctr"/>
            <a:r>
              <a:rPr lang="en-US" sz="26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Checking Steps</a:t>
            </a:r>
            <a:endParaRPr lang="en-US" sz="2600" b="1">
              <a:solidFill>
                <a:schemeClr val="bg1"/>
              </a:solidFill>
            </a:endParaRPr>
          </a:p>
        </p:txBody>
      </p:sp>
      <p:sp>
        <p:nvSpPr>
          <p:cNvPr id="12" name="TextBox 11">
            <a:extLst>
              <a:ext uri="{FF2B5EF4-FFF2-40B4-BE49-F238E27FC236}">
                <a16:creationId xmlns:a16="http://schemas.microsoft.com/office/drawing/2014/main" id="{FD32A223-F66F-4B13-8B58-2FF096AC2185}"/>
              </a:ext>
            </a:extLst>
          </p:cNvPr>
          <p:cNvSpPr txBox="1"/>
          <p:nvPr/>
        </p:nvSpPr>
        <p:spPr>
          <a:xfrm>
            <a:off x="355096" y="3305466"/>
            <a:ext cx="2843894" cy="2114810"/>
          </a:xfrm>
          <a:prstGeom prst="rect">
            <a:avLst/>
          </a:prstGeom>
          <a:noFill/>
        </p:spPr>
        <p:txBody>
          <a:bodyPr wrap="square" anchor="t" anchorCtr="1">
            <a:spAutoFit/>
          </a:bodyPr>
          <a:lstStyle/>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Consume</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Verbalize</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Chunk</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Blind Draft</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3661102-9561-4346-927F-38B586F30AA6}"/>
              </a:ext>
            </a:extLst>
          </p:cNvPr>
          <p:cNvSpPr txBox="1"/>
          <p:nvPr/>
        </p:nvSpPr>
        <p:spPr>
          <a:xfrm>
            <a:off x="6023982" y="3305466"/>
            <a:ext cx="2843894" cy="2509982"/>
          </a:xfrm>
          <a:prstGeom prst="rect">
            <a:avLst/>
          </a:prstGeom>
          <a:noFill/>
        </p:spPr>
        <p:txBody>
          <a:bodyPr wrap="square" anchor="t" anchorCtr="1">
            <a:spAutoFit/>
          </a:bodyPr>
          <a:lstStyle/>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Self-edit</a:t>
            </a: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Peer-edit</a:t>
            </a: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Key Word Check</a:t>
            </a: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Verse-by-Verse Check</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2D0F0B8B-D065-F033-7246-01E49643391F}"/>
              </a:ext>
            </a:extLst>
          </p:cNvPr>
          <p:cNvGrpSpPr/>
          <p:nvPr/>
        </p:nvGrpSpPr>
        <p:grpSpPr>
          <a:xfrm>
            <a:off x="7079646" y="5815448"/>
            <a:ext cx="732566" cy="743379"/>
            <a:chOff x="2917371" y="2275114"/>
            <a:chExt cx="2939144" cy="2939144"/>
          </a:xfrm>
        </p:grpSpPr>
        <p:pic>
          <p:nvPicPr>
            <p:cNvPr id="4" name="Picture 3">
              <a:extLst>
                <a:ext uri="{FF2B5EF4-FFF2-40B4-BE49-F238E27FC236}">
                  <a16:creationId xmlns:a16="http://schemas.microsoft.com/office/drawing/2014/main" id="{ED0AB404-71E3-93E9-CECF-CDA7CF6F04D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117101" y="2453072"/>
              <a:ext cx="2539682" cy="2539682"/>
            </a:xfrm>
            <a:prstGeom prst="rect">
              <a:avLst/>
            </a:prstGeom>
          </p:spPr>
        </p:pic>
        <p:sp>
          <p:nvSpPr>
            <p:cNvPr id="5" name="&quot;Not Allowed&quot; Symbol 6">
              <a:extLst>
                <a:ext uri="{FF2B5EF4-FFF2-40B4-BE49-F238E27FC236}">
                  <a16:creationId xmlns:a16="http://schemas.microsoft.com/office/drawing/2014/main" id="{5E882ACB-C133-821B-732A-5B79DF211309}"/>
                </a:ext>
              </a:extLst>
            </p:cNvPr>
            <p:cNvSpPr/>
            <p:nvPr/>
          </p:nvSpPr>
          <p:spPr>
            <a:xfrm>
              <a:off x="2917371" y="2275114"/>
              <a:ext cx="2939144" cy="2939144"/>
            </a:xfrm>
            <a:prstGeom prst="noSmoking">
              <a:avLst>
                <a:gd name="adj" fmla="val 3627"/>
              </a:avLst>
            </a:prstGeom>
            <a:solidFill>
              <a:schemeClr val="accent1"/>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0944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1C04763-F15B-4C30-AFF6-BB13942032EA}"/>
              </a:ext>
            </a:extLst>
          </p:cNvPr>
          <p:cNvSpPr/>
          <p:nvPr/>
        </p:nvSpPr>
        <p:spPr>
          <a:xfrm>
            <a:off x="0" y="1825365"/>
            <a:ext cx="9144000" cy="720796"/>
          </a:xfrm>
          <a:prstGeom prst="rect">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220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0DCAEE3-B199-4BB7-839B-708EAD1F92A8}"/>
              </a:ext>
            </a:extLst>
          </p:cNvPr>
          <p:cNvSpPr>
            <a:spLocks noGrp="1"/>
          </p:cNvSpPr>
          <p:nvPr>
            <p:ph type="title"/>
          </p:nvPr>
        </p:nvSpPr>
        <p:spPr/>
        <p:txBody>
          <a:bodyPr/>
          <a:lstStyle/>
          <a:p>
            <a:r>
              <a:rPr lang="en-US"/>
              <a:t>Checking Steps Defined</a:t>
            </a:r>
          </a:p>
        </p:txBody>
      </p:sp>
      <p:sp>
        <p:nvSpPr>
          <p:cNvPr id="4" name="Oval 3">
            <a:extLst>
              <a:ext uri="{FF2B5EF4-FFF2-40B4-BE49-F238E27FC236}">
                <a16:creationId xmlns:a16="http://schemas.microsoft.com/office/drawing/2014/main" id="{DF6F8DF6-DC2C-4B50-8440-914720AAB98B}"/>
              </a:ext>
            </a:extLst>
          </p:cNvPr>
          <p:cNvSpPr/>
          <p:nvPr/>
        </p:nvSpPr>
        <p:spPr>
          <a:xfrm>
            <a:off x="933266" y="1228256"/>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5</a:t>
            </a:r>
          </a:p>
        </p:txBody>
      </p:sp>
      <p:sp>
        <p:nvSpPr>
          <p:cNvPr id="9" name="TextBox 8">
            <a:extLst>
              <a:ext uri="{FF2B5EF4-FFF2-40B4-BE49-F238E27FC236}">
                <a16:creationId xmlns:a16="http://schemas.microsoft.com/office/drawing/2014/main" id="{4C890808-3869-4B49-912A-40B164B405F3}"/>
              </a:ext>
            </a:extLst>
          </p:cNvPr>
          <p:cNvSpPr txBox="1"/>
          <p:nvPr/>
        </p:nvSpPr>
        <p:spPr>
          <a:xfrm>
            <a:off x="52430" y="2651432"/>
            <a:ext cx="2205265" cy="1065676"/>
          </a:xfrm>
          <a:prstGeom prst="rect">
            <a:avLst/>
          </a:prstGeom>
          <a:noFill/>
        </p:spPr>
        <p:txBody>
          <a:bodyPr wrap="square" anchor="t">
            <a:spAutoFit/>
          </a:bodyPr>
          <a:lstStyle/>
          <a:p>
            <a:pPr algn="ctr">
              <a:lnSpc>
                <a:spcPct val="107000"/>
              </a:lnSpc>
              <a:spcBef>
                <a:spcPts val="600"/>
              </a:spcBef>
              <a:spcAft>
                <a:spcPts val="600"/>
              </a:spcAft>
            </a:pP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Compare each</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chunk to source;</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make any edits</a:t>
            </a:r>
            <a:endParaRPr lang="en-US" sz="20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C2A3FF4-442C-40D3-BCF9-CABEA8C0AB3E}"/>
              </a:ext>
            </a:extLst>
          </p:cNvPr>
          <p:cNvSpPr txBox="1"/>
          <p:nvPr/>
        </p:nvSpPr>
        <p:spPr>
          <a:xfrm>
            <a:off x="339010" y="1978879"/>
            <a:ext cx="1638301" cy="430887"/>
          </a:xfrm>
          <a:prstGeom prst="rect">
            <a:avLst/>
          </a:prstGeom>
          <a:noFill/>
        </p:spPr>
        <p:txBody>
          <a:bodyPr wrap="square" lIns="91440" tIns="45720" rIns="91440" bIns="45720" anchor="ctr">
            <a:spAutoFit/>
          </a:bodyPr>
          <a:lstStyle/>
          <a:p>
            <a:pPr algn="ctr"/>
            <a:r>
              <a:rPr lang="en-US" sz="2200" b="1">
                <a:solidFill>
                  <a:schemeClr val="bg1"/>
                </a:solidFill>
                <a:latin typeface="Arial"/>
                <a:ea typeface="MS Mincho"/>
                <a:cs typeface="Times New Roman"/>
              </a:rPr>
              <a:t>Self-Check</a:t>
            </a:r>
            <a:endParaRPr lang="en-US" sz="2200">
              <a:solidFill>
                <a:schemeClr val="bg1"/>
              </a:solidFill>
            </a:endParaRPr>
          </a:p>
        </p:txBody>
      </p:sp>
      <p:sp>
        <p:nvSpPr>
          <p:cNvPr id="19" name="TextBox 18">
            <a:extLst>
              <a:ext uri="{FF2B5EF4-FFF2-40B4-BE49-F238E27FC236}">
                <a16:creationId xmlns:a16="http://schemas.microsoft.com/office/drawing/2014/main" id="{0B11B60E-C6EC-48DA-B54A-D979E549268C}"/>
              </a:ext>
            </a:extLst>
          </p:cNvPr>
          <p:cNvSpPr txBox="1"/>
          <p:nvPr/>
        </p:nvSpPr>
        <p:spPr>
          <a:xfrm>
            <a:off x="2530052" y="1809602"/>
            <a:ext cx="1409701" cy="769441"/>
          </a:xfrm>
          <a:prstGeom prst="rect">
            <a:avLst/>
          </a:prstGeom>
          <a:noFill/>
        </p:spPr>
        <p:txBody>
          <a:bodyPr wrap="square" lIns="91440" tIns="45720" rIns="91440" bIns="45720" anchor="ctr">
            <a:spAutoFit/>
          </a:bodyPr>
          <a:lstStyle/>
          <a:p>
            <a:pPr algn="ctr"/>
            <a:r>
              <a:rPr lang="en-US" sz="2200" b="1">
                <a:solidFill>
                  <a:schemeClr val="bg1"/>
                </a:solidFill>
                <a:latin typeface="Arial"/>
                <a:ea typeface="MS Mincho"/>
                <a:cs typeface="Times New Roman"/>
              </a:rPr>
              <a:t>Peer-Check</a:t>
            </a:r>
            <a:endParaRPr lang="en-US" sz="2200">
              <a:solidFill>
                <a:schemeClr val="bg1"/>
              </a:solidFill>
            </a:endParaRPr>
          </a:p>
        </p:txBody>
      </p:sp>
      <p:sp>
        <p:nvSpPr>
          <p:cNvPr id="20" name="TextBox 19">
            <a:extLst>
              <a:ext uri="{FF2B5EF4-FFF2-40B4-BE49-F238E27FC236}">
                <a16:creationId xmlns:a16="http://schemas.microsoft.com/office/drawing/2014/main" id="{DBC1FFB7-EC76-4A1A-A7F7-4E96655B41B8}"/>
              </a:ext>
            </a:extLst>
          </p:cNvPr>
          <p:cNvSpPr txBox="1"/>
          <p:nvPr/>
        </p:nvSpPr>
        <p:spPr>
          <a:xfrm>
            <a:off x="4492494" y="1846508"/>
            <a:ext cx="1638301" cy="714236"/>
          </a:xfrm>
          <a:prstGeom prst="rect">
            <a:avLst/>
          </a:prstGeom>
          <a:noFill/>
        </p:spPr>
        <p:txBody>
          <a:bodyPr wrap="square" anchor="ctr">
            <a:spAutoFit/>
          </a:bodyPr>
          <a:lstStyle/>
          <a:p>
            <a:pPr algn="ctr">
              <a:lnSpc>
                <a:spcPts val="2400"/>
              </a:lnSpc>
            </a:pPr>
            <a: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Key Word</a:t>
            </a:r>
            <a:b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br>
            <a: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Check</a:t>
            </a:r>
            <a:endParaRPr lang="en-US" sz="2200">
              <a:solidFill>
                <a:schemeClr val="bg1"/>
              </a:solidFill>
            </a:endParaRPr>
          </a:p>
        </p:txBody>
      </p:sp>
      <p:sp>
        <p:nvSpPr>
          <p:cNvPr id="21" name="TextBox 20">
            <a:extLst>
              <a:ext uri="{FF2B5EF4-FFF2-40B4-BE49-F238E27FC236}">
                <a16:creationId xmlns:a16="http://schemas.microsoft.com/office/drawing/2014/main" id="{61C260C4-F7A9-4D49-84FE-083736E9FC23}"/>
              </a:ext>
            </a:extLst>
          </p:cNvPr>
          <p:cNvSpPr txBox="1"/>
          <p:nvPr/>
        </p:nvSpPr>
        <p:spPr>
          <a:xfrm>
            <a:off x="6623804" y="1852858"/>
            <a:ext cx="2106382" cy="707886"/>
          </a:xfrm>
          <a:prstGeom prst="rect">
            <a:avLst/>
          </a:prstGeom>
          <a:noFill/>
        </p:spPr>
        <p:txBody>
          <a:bodyPr wrap="square" anchor="ctr">
            <a:spAutoFit/>
          </a:bodyPr>
          <a:lstStyle/>
          <a:p>
            <a:pPr algn="ctr">
              <a:lnSpc>
                <a:spcPts val="2400"/>
              </a:lnSpc>
            </a:pPr>
            <a: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Verse-by-Verse Check</a:t>
            </a:r>
            <a:endParaRPr lang="en-US" sz="2200">
              <a:solidFill>
                <a:schemeClr val="bg1"/>
              </a:solidFill>
            </a:endParaRPr>
          </a:p>
        </p:txBody>
      </p:sp>
      <p:sp>
        <p:nvSpPr>
          <p:cNvPr id="22" name="Oval 21">
            <a:extLst>
              <a:ext uri="{FF2B5EF4-FFF2-40B4-BE49-F238E27FC236}">
                <a16:creationId xmlns:a16="http://schemas.microsoft.com/office/drawing/2014/main" id="{2C6EDCE2-6D09-457C-8366-FE8763D36D78}"/>
              </a:ext>
            </a:extLst>
          </p:cNvPr>
          <p:cNvSpPr/>
          <p:nvPr/>
        </p:nvSpPr>
        <p:spPr>
          <a:xfrm>
            <a:off x="3014873" y="1220598"/>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6</a:t>
            </a:r>
          </a:p>
        </p:txBody>
      </p:sp>
      <p:sp>
        <p:nvSpPr>
          <p:cNvPr id="23" name="Oval 22">
            <a:extLst>
              <a:ext uri="{FF2B5EF4-FFF2-40B4-BE49-F238E27FC236}">
                <a16:creationId xmlns:a16="http://schemas.microsoft.com/office/drawing/2014/main" id="{C91033EA-6D7B-4E5A-B82C-F77FDC2388B6}"/>
              </a:ext>
            </a:extLst>
          </p:cNvPr>
          <p:cNvSpPr/>
          <p:nvPr/>
        </p:nvSpPr>
        <p:spPr>
          <a:xfrm>
            <a:off x="5057142" y="1216095"/>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7</a:t>
            </a:r>
          </a:p>
        </p:txBody>
      </p:sp>
      <p:sp>
        <p:nvSpPr>
          <p:cNvPr id="24" name="Oval 23">
            <a:extLst>
              <a:ext uri="{FF2B5EF4-FFF2-40B4-BE49-F238E27FC236}">
                <a16:creationId xmlns:a16="http://schemas.microsoft.com/office/drawing/2014/main" id="{65593841-0176-4AC1-BB8D-16FA7539F351}"/>
              </a:ext>
            </a:extLst>
          </p:cNvPr>
          <p:cNvSpPr/>
          <p:nvPr/>
        </p:nvSpPr>
        <p:spPr>
          <a:xfrm>
            <a:off x="7455197" y="1228256"/>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8</a:t>
            </a:r>
          </a:p>
        </p:txBody>
      </p:sp>
      <p:sp>
        <p:nvSpPr>
          <p:cNvPr id="25" name="TextBox 24">
            <a:extLst>
              <a:ext uri="{FF2B5EF4-FFF2-40B4-BE49-F238E27FC236}">
                <a16:creationId xmlns:a16="http://schemas.microsoft.com/office/drawing/2014/main" id="{D0EA8526-AA23-4FEA-857C-75D64CB006F7}"/>
              </a:ext>
            </a:extLst>
          </p:cNvPr>
          <p:cNvSpPr txBox="1"/>
          <p:nvPr/>
        </p:nvSpPr>
        <p:spPr>
          <a:xfrm>
            <a:off x="2132271" y="2651432"/>
            <a:ext cx="2205265" cy="1393010"/>
          </a:xfrm>
          <a:prstGeom prst="rect">
            <a:avLst/>
          </a:prstGeom>
          <a:noFill/>
        </p:spPr>
        <p:txBody>
          <a:bodyPr wrap="square" anchor="t">
            <a:spAutoFit/>
          </a:bodyPr>
          <a:lstStyle/>
          <a:p>
            <a:pPr algn="ctr">
              <a:lnSpc>
                <a:spcPct val="107000"/>
              </a:lnSpc>
              <a:spcBef>
                <a:spcPts val="600"/>
              </a:spcBef>
              <a:spcAft>
                <a:spcPts val="600"/>
              </a:spcAft>
            </a:pP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Another</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translator</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compares and suggests edits</a:t>
            </a:r>
            <a:endParaRPr lang="en-US" sz="20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D58B502C-7EE9-4CBC-BD9F-597978B6E3EC}"/>
              </a:ext>
            </a:extLst>
          </p:cNvPr>
          <p:cNvSpPr txBox="1"/>
          <p:nvPr/>
        </p:nvSpPr>
        <p:spPr>
          <a:xfrm>
            <a:off x="4111041" y="2658742"/>
            <a:ext cx="2401206" cy="1385700"/>
          </a:xfrm>
          <a:prstGeom prst="rect">
            <a:avLst/>
          </a:prstGeom>
          <a:noFill/>
        </p:spPr>
        <p:txBody>
          <a:bodyPr wrap="square" lIns="91440" tIns="45720" rIns="91440" bIns="45720" anchor="t">
            <a:spAutoFit/>
          </a:bodyPr>
          <a:lstStyle/>
          <a:p>
            <a:pPr algn="ctr">
              <a:lnSpc>
                <a:spcPct val="107000"/>
              </a:lnSpc>
              <a:spcBef>
                <a:spcPts val="600"/>
              </a:spcBef>
              <a:spcAft>
                <a:spcPts val="600"/>
              </a:spcAft>
            </a:pPr>
            <a:r>
              <a:rPr lang="en-US" sz="2000" dirty="0">
                <a:solidFill>
                  <a:schemeClr val="tx2"/>
                </a:solidFill>
                <a:effectLst/>
                <a:latin typeface="Arial"/>
                <a:ea typeface="MS Mincho"/>
                <a:cs typeface="Times New Roman"/>
              </a:rPr>
              <a:t>Work </a:t>
            </a:r>
            <a:r>
              <a:rPr lang="en-US" sz="2000" dirty="0">
                <a:solidFill>
                  <a:schemeClr val="tx2"/>
                </a:solidFill>
                <a:latin typeface="Arial"/>
                <a:ea typeface="MS Mincho"/>
                <a:cs typeface="Times New Roman"/>
              </a:rPr>
              <a:t>with a partner</a:t>
            </a:r>
            <a:br>
              <a:rPr lang="en-US" sz="2000" dirty="0">
                <a:effectLst/>
                <a:latin typeface="Arial" panose="020B0604020202020204" pitchFamily="34" charset="0"/>
                <a:ea typeface="MS Mincho" panose="02020609040205080304" pitchFamily="49" charset="-128"/>
                <a:cs typeface="Times New Roman" panose="02020603050405020304" pitchFamily="18" charset="0"/>
              </a:rPr>
            </a:br>
            <a:r>
              <a:rPr lang="en-US" sz="2000" dirty="0">
                <a:solidFill>
                  <a:schemeClr val="tx2"/>
                </a:solidFill>
                <a:effectLst/>
                <a:latin typeface="Arial"/>
                <a:ea typeface="MS Mincho"/>
                <a:cs typeface="Times New Roman"/>
              </a:rPr>
              <a:t>to ensure that</a:t>
            </a:r>
            <a:r>
              <a:rPr lang="en-US" sz="2000" dirty="0">
                <a:solidFill>
                  <a:schemeClr val="tx2"/>
                </a:solidFill>
                <a:latin typeface="Arial"/>
                <a:ea typeface="MS Mincho"/>
                <a:cs typeface="Times New Roman"/>
              </a:rPr>
              <a:t> the</a:t>
            </a:r>
            <a:br>
              <a:rPr lang="en-US" sz="2000" dirty="0">
                <a:effectLst/>
                <a:latin typeface="Arial" panose="020B0604020202020204" pitchFamily="34" charset="0"/>
                <a:ea typeface="MS Mincho" panose="02020609040205080304" pitchFamily="49" charset="-128"/>
                <a:cs typeface="Times New Roman" panose="02020603050405020304" pitchFamily="18" charset="0"/>
              </a:rPr>
            </a:br>
            <a:r>
              <a:rPr lang="en-US" sz="2000" dirty="0">
                <a:solidFill>
                  <a:schemeClr val="tx2"/>
                </a:solidFill>
                <a:effectLst/>
                <a:latin typeface="Arial"/>
                <a:ea typeface="MS Mincho"/>
                <a:cs typeface="Times New Roman"/>
              </a:rPr>
              <a:t>key words</a:t>
            </a:r>
            <a:r>
              <a:rPr lang="en-US" sz="2000" dirty="0">
                <a:solidFill>
                  <a:schemeClr val="tx2"/>
                </a:solidFill>
                <a:latin typeface="Arial"/>
                <a:ea typeface="MS Mincho"/>
                <a:cs typeface="Times New Roman"/>
              </a:rPr>
              <a:t> are all</a:t>
            </a:r>
            <a:br>
              <a:rPr lang="en-US" sz="2000" dirty="0">
                <a:effectLst/>
                <a:latin typeface="Arial" panose="020B0604020202020204" pitchFamily="34" charset="0"/>
                <a:ea typeface="MS Mincho" panose="02020609040205080304" pitchFamily="49" charset="-128"/>
                <a:cs typeface="Times New Roman" panose="02020603050405020304" pitchFamily="18" charset="0"/>
              </a:rPr>
            </a:br>
            <a:r>
              <a:rPr lang="en-US" sz="2000" dirty="0">
                <a:solidFill>
                  <a:schemeClr val="tx2"/>
                </a:solidFill>
                <a:latin typeface="Arial"/>
                <a:ea typeface="MS Mincho"/>
                <a:cs typeface="Times New Roman"/>
              </a:rPr>
              <a:t>there and clear</a:t>
            </a:r>
            <a:endParaRPr lang="en-US" sz="2000" dirty="0">
              <a:solidFill>
                <a:schemeClr val="tx2"/>
              </a:solidFill>
              <a:effectLst/>
              <a:latin typeface="Arial"/>
              <a:ea typeface="MS Mincho"/>
              <a:cs typeface="Times New Roman"/>
            </a:endParaRPr>
          </a:p>
        </p:txBody>
      </p:sp>
      <p:sp>
        <p:nvSpPr>
          <p:cNvPr id="27" name="TextBox 26">
            <a:extLst>
              <a:ext uri="{FF2B5EF4-FFF2-40B4-BE49-F238E27FC236}">
                <a16:creationId xmlns:a16="http://schemas.microsoft.com/office/drawing/2014/main" id="{DDCFD631-E4B7-45D7-AC4A-1DF100D16A8D}"/>
              </a:ext>
            </a:extLst>
          </p:cNvPr>
          <p:cNvSpPr txBox="1"/>
          <p:nvPr/>
        </p:nvSpPr>
        <p:spPr>
          <a:xfrm>
            <a:off x="6512246" y="2672964"/>
            <a:ext cx="2603495" cy="3998723"/>
          </a:xfrm>
          <a:prstGeom prst="rect">
            <a:avLst/>
          </a:prstGeom>
          <a:noFill/>
        </p:spPr>
        <p:txBody>
          <a:bodyPr wrap="square" lIns="91440" tIns="45720" rIns="91440" bIns="45720" anchor="t">
            <a:spAutoFit/>
          </a:bodyPr>
          <a:lstStyle/>
          <a:p>
            <a:pPr marL="182880" indent="-182880">
              <a:lnSpc>
                <a:spcPct val="107000"/>
              </a:lnSpc>
              <a:spcBef>
                <a:spcPts val="600"/>
              </a:spcBef>
              <a:spcAft>
                <a:spcPts val="600"/>
              </a:spcAft>
              <a:buFont typeface="Arial" panose="020B0604020202020204" pitchFamily="34" charset="0"/>
              <a:buChar char="•"/>
            </a:pPr>
            <a:r>
              <a:rPr lang="en-US" sz="2000">
                <a:solidFill>
                  <a:schemeClr val="tx2"/>
                </a:solidFill>
                <a:latin typeface="Arial"/>
                <a:ea typeface="MS Mincho"/>
                <a:cs typeface="Times New Roman"/>
              </a:rPr>
              <a:t>Translator</a:t>
            </a:r>
            <a:r>
              <a:rPr lang="en-US" sz="2000">
                <a:solidFill>
                  <a:schemeClr val="tx2"/>
                </a:solidFill>
                <a:effectLst/>
                <a:latin typeface="Arial"/>
                <a:ea typeface="MS Mincho"/>
                <a:cs typeface="Times New Roman"/>
              </a:rPr>
              <a:t> reads each verse of translation aloud </a:t>
            </a:r>
          </a:p>
          <a:p>
            <a:pPr marL="182880" indent="-182880">
              <a:lnSpc>
                <a:spcPct val="107000"/>
              </a:lnSpc>
              <a:spcBef>
                <a:spcPts val="600"/>
              </a:spcBef>
              <a:spcAft>
                <a:spcPts val="600"/>
              </a:spcAft>
              <a:buFont typeface="Arial" panose="020B0604020202020204" pitchFamily="34" charset="0"/>
              <a:buChar char="•"/>
            </a:pPr>
            <a:r>
              <a:rPr lang="en-US" sz="2000">
                <a:solidFill>
                  <a:schemeClr val="tx2"/>
                </a:solidFill>
                <a:effectLst/>
                <a:latin typeface="Arial"/>
                <a:ea typeface="MS Mincho"/>
                <a:cs typeface="Times New Roman"/>
              </a:rPr>
              <a:t>Checker </a:t>
            </a:r>
            <a:r>
              <a:rPr lang="en-US" sz="2000">
                <a:solidFill>
                  <a:schemeClr val="tx2"/>
                </a:solidFill>
                <a:latin typeface="Arial"/>
                <a:ea typeface="MS Mincho"/>
                <a:cs typeface="Times New Roman"/>
              </a:rPr>
              <a:t>1, out loud, </a:t>
            </a:r>
            <a:r>
              <a:rPr lang="en-US" sz="2000">
                <a:solidFill>
                  <a:schemeClr val="tx2"/>
                </a:solidFill>
                <a:effectLst/>
                <a:latin typeface="Arial"/>
                <a:ea typeface="MS Mincho"/>
                <a:cs typeface="Times New Roman"/>
              </a:rPr>
              <a:t>translates each verse back into the source language</a:t>
            </a:r>
            <a:endParaRPr lang="en-US" sz="2000">
              <a:solidFill>
                <a:schemeClr val="tx2"/>
              </a:solidFill>
              <a:latin typeface="Arial"/>
              <a:ea typeface="MS Mincho"/>
              <a:cs typeface="Times New Roman"/>
            </a:endParaRPr>
          </a:p>
          <a:p>
            <a:pPr marL="182880" indent="-182880">
              <a:lnSpc>
                <a:spcPct val="107000"/>
              </a:lnSpc>
              <a:spcBef>
                <a:spcPts val="600"/>
              </a:spcBef>
              <a:spcAft>
                <a:spcPts val="600"/>
              </a:spcAft>
              <a:buFont typeface="Arial" panose="020B0604020202020204" pitchFamily="34" charset="0"/>
              <a:buChar char="•"/>
            </a:pPr>
            <a:r>
              <a:rPr lang="en-US" sz="2000">
                <a:solidFill>
                  <a:schemeClr val="tx2"/>
                </a:solidFill>
                <a:latin typeface="Arial"/>
                <a:ea typeface="MS Mincho"/>
                <a:cs typeface="Times New Roman"/>
              </a:rPr>
              <a:t>Checker 2</a:t>
            </a:r>
            <a:r>
              <a:rPr lang="en-US" sz="2000">
                <a:solidFill>
                  <a:schemeClr val="tx2"/>
                </a:solidFill>
                <a:effectLst/>
                <a:latin typeface="Arial"/>
                <a:ea typeface="MS Mincho"/>
                <a:cs typeface="Times New Roman"/>
              </a:rPr>
              <a:t> listens and looks at source text to compare</a:t>
            </a:r>
          </a:p>
        </p:txBody>
      </p:sp>
      <p:pic>
        <p:nvPicPr>
          <p:cNvPr id="5" name="Picture 4" descr="A group of men sitting at a table&#10;&#10;Description automatically generated">
            <a:extLst>
              <a:ext uri="{FF2B5EF4-FFF2-40B4-BE49-F238E27FC236}">
                <a16:creationId xmlns:a16="http://schemas.microsoft.com/office/drawing/2014/main" id="{8C6FCD9C-91D9-19CF-5A8B-62CC7619F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44" y="4157023"/>
            <a:ext cx="3721100" cy="2514600"/>
          </a:xfrm>
          <a:prstGeom prst="rect">
            <a:avLst/>
          </a:prstGeom>
        </p:spPr>
      </p:pic>
    </p:spTree>
    <p:extLst>
      <p:ext uri="{BB962C8B-B14F-4D97-AF65-F5344CB8AC3E}">
        <p14:creationId xmlns:p14="http://schemas.microsoft.com/office/powerpoint/2010/main" val="198431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15B0BAD-8528-4213-8769-DE5CB4016B47}"/>
              </a:ext>
            </a:extLst>
          </p:cNvPr>
          <p:cNvGrpSpPr>
            <a:grpSpLocks noChangeAspect="1"/>
          </p:cNvGrpSpPr>
          <p:nvPr/>
        </p:nvGrpSpPr>
        <p:grpSpPr>
          <a:xfrm>
            <a:off x="793601" y="760026"/>
            <a:ext cx="1951643" cy="1920240"/>
            <a:chOff x="2917371" y="2275114"/>
            <a:chExt cx="2939144" cy="2939144"/>
          </a:xfrm>
        </p:grpSpPr>
        <p:pic>
          <p:nvPicPr>
            <p:cNvPr id="6" name="Picture 5">
              <a:extLst>
                <a:ext uri="{FF2B5EF4-FFF2-40B4-BE49-F238E27FC236}">
                  <a16:creationId xmlns:a16="http://schemas.microsoft.com/office/drawing/2014/main" id="{13740439-C526-4C2F-A3E0-26949C694A64}"/>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117101" y="2453072"/>
              <a:ext cx="2539682" cy="2539682"/>
            </a:xfrm>
            <a:prstGeom prst="rect">
              <a:avLst/>
            </a:prstGeom>
          </p:spPr>
        </p:pic>
        <p:sp>
          <p:nvSpPr>
            <p:cNvPr id="7" name="&quot;Not Allowed&quot; Symbol 6">
              <a:extLst>
                <a:ext uri="{FF2B5EF4-FFF2-40B4-BE49-F238E27FC236}">
                  <a16:creationId xmlns:a16="http://schemas.microsoft.com/office/drawing/2014/main" id="{79A6A9A8-C035-4FED-B574-BE0C387B2378}"/>
                </a:ext>
              </a:extLst>
            </p:cNvPr>
            <p:cNvSpPr/>
            <p:nvPr/>
          </p:nvSpPr>
          <p:spPr>
            <a:xfrm>
              <a:off x="2917371" y="2275114"/>
              <a:ext cx="2939144" cy="2939144"/>
            </a:xfrm>
            <a:prstGeom prst="noSmoking">
              <a:avLst>
                <a:gd name="adj" fmla="val 3627"/>
              </a:avLst>
            </a:prstGeom>
            <a:solidFill>
              <a:schemeClr val="accent1"/>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ED2BE801-8816-4E89-B9C6-BDB2E60D2271}"/>
              </a:ext>
            </a:extLst>
          </p:cNvPr>
          <p:cNvSpPr txBox="1"/>
          <p:nvPr/>
        </p:nvSpPr>
        <p:spPr>
          <a:xfrm>
            <a:off x="503740" y="2890722"/>
            <a:ext cx="2895600" cy="830997"/>
          </a:xfrm>
          <a:prstGeom prst="rect">
            <a:avLst/>
          </a:prstGeom>
          <a:noFill/>
        </p:spPr>
        <p:txBody>
          <a:bodyPr wrap="square" anchor="ctr">
            <a:spAutoFit/>
          </a:bodyPr>
          <a:lstStyle/>
          <a:p>
            <a:pPr algn="ctr"/>
            <a:r>
              <a:rPr lang="en-US" sz="2300">
                <a:solidFill>
                  <a:schemeClr val="tx2"/>
                </a:solidFill>
                <a:ea typeface="Calibri" panose="020F0502020204030204" pitchFamily="34" charset="0"/>
              </a:rPr>
              <a:t>The c</a:t>
            </a:r>
            <a:r>
              <a:rPr lang="en-US" sz="2300">
                <a:solidFill>
                  <a:schemeClr val="tx2"/>
                </a:solidFill>
                <a:effectLst/>
                <a:ea typeface="Calibri" panose="020F0502020204030204" pitchFamily="34" charset="0"/>
              </a:rPr>
              <a:t>hecking steps have no time limit … </a:t>
            </a:r>
            <a:endParaRPr lang="en-US" sz="2300">
              <a:solidFill>
                <a:schemeClr val="tx2"/>
              </a:solidFill>
            </a:endParaRPr>
          </a:p>
        </p:txBody>
      </p:sp>
      <p:sp>
        <p:nvSpPr>
          <p:cNvPr id="13" name="TextBox 12">
            <a:extLst>
              <a:ext uri="{FF2B5EF4-FFF2-40B4-BE49-F238E27FC236}">
                <a16:creationId xmlns:a16="http://schemas.microsoft.com/office/drawing/2014/main" id="{C84E3548-4EA0-47DD-A06A-D6232E6B4074}"/>
              </a:ext>
            </a:extLst>
          </p:cNvPr>
          <p:cNvSpPr txBox="1"/>
          <p:nvPr/>
        </p:nvSpPr>
        <p:spPr>
          <a:xfrm>
            <a:off x="4987817" y="2968799"/>
            <a:ext cx="3559828" cy="1107996"/>
          </a:xfrm>
          <a:prstGeom prst="rect">
            <a:avLst/>
          </a:prstGeom>
          <a:noFill/>
        </p:spPr>
        <p:txBody>
          <a:bodyPr wrap="square">
            <a:spAutoFit/>
          </a:bodyPr>
          <a:lstStyle/>
          <a:p>
            <a:pPr algn="ctr"/>
            <a:r>
              <a:rPr lang="en-US" sz="2200">
                <a:solidFill>
                  <a:schemeClr val="tx2"/>
                </a:solidFill>
                <a:effectLst/>
                <a:latin typeface="Arial" panose="020B0604020202020204" pitchFamily="34" charset="0"/>
                <a:ea typeface="Calibri" panose="020F0502020204030204" pitchFamily="34" charset="0"/>
              </a:rPr>
              <a:t>a </a:t>
            </a:r>
            <a:r>
              <a:rPr lang="en-US" sz="2200">
                <a:solidFill>
                  <a:schemeClr val="tx2"/>
                </a:solidFill>
                <a:effectLst/>
                <a:latin typeface="Arial Black" panose="020B0A04020102020204" pitchFamily="34" charset="0"/>
                <a:ea typeface="Calibri" panose="020F0502020204030204" pitchFamily="34" charset="0"/>
              </a:rPr>
              <a:t>great time </a:t>
            </a:r>
            <a:r>
              <a:rPr lang="en-US" sz="2200">
                <a:solidFill>
                  <a:schemeClr val="tx2"/>
                </a:solidFill>
                <a:effectLst/>
                <a:latin typeface="Arial" panose="020B0604020202020204" pitchFamily="34" charset="0"/>
                <a:ea typeface="Calibri" panose="020F0502020204030204" pitchFamily="34" charset="0"/>
              </a:rPr>
              <a:t>for discussion and research to improve the text</a:t>
            </a:r>
            <a:endParaRPr lang="en-US" sz="2200">
              <a:solidFill>
                <a:schemeClr val="tx2"/>
              </a:solidFill>
            </a:endParaRPr>
          </a:p>
        </p:txBody>
      </p:sp>
      <p:sp>
        <p:nvSpPr>
          <p:cNvPr id="16" name="Arrow: Right 15">
            <a:extLst>
              <a:ext uri="{FF2B5EF4-FFF2-40B4-BE49-F238E27FC236}">
                <a16:creationId xmlns:a16="http://schemas.microsoft.com/office/drawing/2014/main" id="{8DF7BFFC-728C-4D5A-B1FA-644E518350EF}"/>
              </a:ext>
            </a:extLst>
          </p:cNvPr>
          <p:cNvSpPr/>
          <p:nvPr/>
        </p:nvSpPr>
        <p:spPr>
          <a:xfrm>
            <a:off x="3088372" y="1135938"/>
            <a:ext cx="964341" cy="1200786"/>
          </a:xfrm>
          <a:prstGeom prst="rightArrow">
            <a:avLst>
              <a:gd name="adj1" fmla="val 63499"/>
              <a:gd name="adj2" fmla="val 50000"/>
            </a:avLst>
          </a:prstGeom>
          <a:solidFill>
            <a:schemeClr val="accent3"/>
          </a:solidFill>
          <a:ln>
            <a:noFill/>
          </a:ln>
        </p:spPr>
        <p:txBody>
          <a:bodyPr wrap="square"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pic>
        <p:nvPicPr>
          <p:cNvPr id="3" name="Picture 2" descr="Old man looking up">
            <a:extLst>
              <a:ext uri="{FF2B5EF4-FFF2-40B4-BE49-F238E27FC236}">
                <a16:creationId xmlns:a16="http://schemas.microsoft.com/office/drawing/2014/main" id="{7B5EC0AC-5097-9244-B1D0-FD2ACA3656B7}"/>
              </a:ext>
            </a:extLst>
          </p:cNvPr>
          <p:cNvPicPr>
            <a:picLocks noChangeAspect="1"/>
          </p:cNvPicPr>
          <p:nvPr/>
        </p:nvPicPr>
        <p:blipFill rotWithShape="1">
          <a:blip r:embed="rId3">
            <a:extLst>
              <a:ext uri="{28A0092B-C50C-407E-A947-70E740481C1C}">
                <a14:useLocalDpi xmlns:a14="http://schemas.microsoft.com/office/drawing/2010/main" val="0"/>
              </a:ext>
            </a:extLst>
          </a:blip>
          <a:srcRect l="33582" t="14666" r="10086" b="-447"/>
          <a:stretch/>
        </p:blipFill>
        <p:spPr>
          <a:xfrm>
            <a:off x="3331058" y="4374909"/>
            <a:ext cx="1982348" cy="2013540"/>
          </a:xfrm>
          <a:prstGeom prst="ellipse">
            <a:avLst/>
          </a:prstGeom>
          <a:ln w="57150">
            <a:solidFill>
              <a:srgbClr val="83A83F"/>
            </a:solidFill>
          </a:ln>
        </p:spPr>
      </p:pic>
      <p:sp>
        <p:nvSpPr>
          <p:cNvPr id="5" name="TextBox 4">
            <a:extLst>
              <a:ext uri="{FF2B5EF4-FFF2-40B4-BE49-F238E27FC236}">
                <a16:creationId xmlns:a16="http://schemas.microsoft.com/office/drawing/2014/main" id="{68DFF1B0-EEBF-C439-B652-27B1DA70F5AC}"/>
              </a:ext>
            </a:extLst>
          </p:cNvPr>
          <p:cNvSpPr txBox="1"/>
          <p:nvPr/>
        </p:nvSpPr>
        <p:spPr>
          <a:xfrm>
            <a:off x="726166" y="5128054"/>
            <a:ext cx="2128245" cy="769441"/>
          </a:xfrm>
          <a:prstGeom prst="rect">
            <a:avLst/>
          </a:prstGeom>
          <a:noFill/>
        </p:spPr>
        <p:txBody>
          <a:bodyPr wrap="square" lIns="91440" tIns="45720" rIns="91440" bIns="45720" rtlCol="0" anchor="t">
            <a:spAutoFit/>
          </a:bodyPr>
          <a:lstStyle/>
          <a:p>
            <a:pPr algn="ctr"/>
            <a:r>
              <a:rPr lang="en-US" sz="2200" dirty="0">
                <a:solidFill>
                  <a:schemeClr val="tx2"/>
                </a:solidFill>
              </a:rPr>
              <a:t>Make changes as needed.</a:t>
            </a:r>
          </a:p>
        </p:txBody>
      </p:sp>
      <p:sp>
        <p:nvSpPr>
          <p:cNvPr id="9" name="TextBox 8">
            <a:extLst>
              <a:ext uri="{FF2B5EF4-FFF2-40B4-BE49-F238E27FC236}">
                <a16:creationId xmlns:a16="http://schemas.microsoft.com/office/drawing/2014/main" id="{F6F8A8D6-35E4-70C1-71AF-AF2253A41A58}"/>
              </a:ext>
            </a:extLst>
          </p:cNvPr>
          <p:cNvSpPr txBox="1"/>
          <p:nvPr/>
        </p:nvSpPr>
        <p:spPr>
          <a:xfrm>
            <a:off x="6005389" y="5128053"/>
            <a:ext cx="2237892" cy="769441"/>
          </a:xfrm>
          <a:prstGeom prst="rect">
            <a:avLst/>
          </a:prstGeom>
          <a:noFill/>
        </p:spPr>
        <p:txBody>
          <a:bodyPr wrap="square" lIns="91440" tIns="45720" rIns="91440" bIns="45720" rtlCol="0" anchor="t">
            <a:spAutoFit/>
          </a:bodyPr>
          <a:lstStyle/>
          <a:p>
            <a:pPr algn="ctr"/>
            <a:r>
              <a:rPr lang="en-US" sz="2200" dirty="0">
                <a:solidFill>
                  <a:schemeClr val="tx2"/>
                </a:solidFill>
              </a:rPr>
              <a:t>Pray for God’s guidance.</a:t>
            </a:r>
          </a:p>
        </p:txBody>
      </p:sp>
      <p:pic>
        <p:nvPicPr>
          <p:cNvPr id="2" name="Picture 1">
            <a:extLst>
              <a:ext uri="{FF2B5EF4-FFF2-40B4-BE49-F238E27FC236}">
                <a16:creationId xmlns:a16="http://schemas.microsoft.com/office/drawing/2014/main" id="{47A32CE2-6DBD-32EF-4903-59A6997A10C6}"/>
              </a:ext>
            </a:extLst>
          </p:cNvPr>
          <p:cNvPicPr>
            <a:picLocks noChangeAspect="1"/>
          </p:cNvPicPr>
          <p:nvPr/>
        </p:nvPicPr>
        <p:blipFill rotWithShape="1">
          <a:blip r:embed="rId4">
            <a:extLst>
              <a:ext uri="{28A0092B-C50C-407E-A947-70E740481C1C}">
                <a14:useLocalDpi xmlns:a14="http://schemas.microsoft.com/office/drawing/2010/main" val="0"/>
              </a:ext>
            </a:extLst>
          </a:blip>
          <a:srcRect l="579" t="-397" r="-579" b="31973"/>
          <a:stretch/>
        </p:blipFill>
        <p:spPr>
          <a:xfrm>
            <a:off x="4448432" y="472418"/>
            <a:ext cx="4454555" cy="2286000"/>
          </a:xfrm>
          <a:prstGeom prst="rect">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0609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5246C9-6606-4FB3-986C-A85DE631581B}"/>
              </a:ext>
            </a:extLst>
          </p:cNvPr>
          <p:cNvSpPr/>
          <p:nvPr/>
        </p:nvSpPr>
        <p:spPr>
          <a:xfrm>
            <a:off x="0" y="3415454"/>
            <a:ext cx="9144000" cy="2026110"/>
          </a:xfrm>
          <a:prstGeom prst="rect">
            <a:avLst/>
          </a:prstGeom>
          <a:solidFill>
            <a:schemeClr val="accent2">
              <a:lumMod val="20000"/>
              <a:lumOff val="80000"/>
            </a:schemeClr>
          </a:solidFill>
          <a:ln>
            <a:noFill/>
          </a:ln>
        </p:spPr>
        <p:txBody>
          <a:bodyPr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5" name="Arrow: Pentagon 4">
            <a:extLst>
              <a:ext uri="{FF2B5EF4-FFF2-40B4-BE49-F238E27FC236}">
                <a16:creationId xmlns:a16="http://schemas.microsoft.com/office/drawing/2014/main" id="{F71B9975-CCC4-474E-991A-A08FD86C6E7A}"/>
              </a:ext>
            </a:extLst>
          </p:cNvPr>
          <p:cNvSpPr/>
          <p:nvPr/>
        </p:nvSpPr>
        <p:spPr>
          <a:xfrm rot="5400000">
            <a:off x="3387103" y="571149"/>
            <a:ext cx="2369795" cy="3145970"/>
          </a:xfrm>
          <a:prstGeom prst="homePlate">
            <a:avLst>
              <a:gd name="adj" fmla="val 32616"/>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6000" b="1">
              <a:solidFill>
                <a:schemeClr val="bg2"/>
              </a:solidFill>
              <a:cs typeface="Arial" panose="020B0604020202020204" pitchFamily="34" charset="0"/>
            </a:endParaRPr>
          </a:p>
        </p:txBody>
      </p:sp>
      <p:sp>
        <p:nvSpPr>
          <p:cNvPr id="18" name="TextBox 17">
            <a:extLst>
              <a:ext uri="{FF2B5EF4-FFF2-40B4-BE49-F238E27FC236}">
                <a16:creationId xmlns:a16="http://schemas.microsoft.com/office/drawing/2014/main" id="{A760D292-E0D6-49F5-8581-8EDCEF6F6D4C}"/>
              </a:ext>
            </a:extLst>
          </p:cNvPr>
          <p:cNvSpPr txBox="1"/>
          <p:nvPr/>
        </p:nvSpPr>
        <p:spPr>
          <a:xfrm>
            <a:off x="2999014" y="1416437"/>
            <a:ext cx="3145972"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Try it</a:t>
            </a:r>
          </a:p>
        </p:txBody>
      </p:sp>
      <p:sp>
        <p:nvSpPr>
          <p:cNvPr id="9" name="TextBox 8">
            <a:extLst>
              <a:ext uri="{FF2B5EF4-FFF2-40B4-BE49-F238E27FC236}">
                <a16:creationId xmlns:a16="http://schemas.microsoft.com/office/drawing/2014/main" id="{5FC48B24-DEC6-44CA-A081-8F52F514C7B6}"/>
              </a:ext>
            </a:extLst>
          </p:cNvPr>
          <p:cNvSpPr txBox="1"/>
          <p:nvPr/>
        </p:nvSpPr>
        <p:spPr>
          <a:xfrm>
            <a:off x="304800" y="3828345"/>
            <a:ext cx="2569029" cy="1200329"/>
          </a:xfrm>
          <a:prstGeom prst="rect">
            <a:avLst/>
          </a:prstGeom>
          <a:noFill/>
        </p:spPr>
        <p:txBody>
          <a:bodyPr wrap="square" anchor="ctr">
            <a:spAutoFit/>
          </a:bodyPr>
          <a:lstStyle/>
          <a:p>
            <a:r>
              <a:rPr lang="en-US" sz="2400">
                <a:solidFill>
                  <a:schemeClr val="tx2"/>
                </a:solidFill>
                <a:effectLst/>
                <a:latin typeface="Arial" panose="020B0604020202020204" pitchFamily="34" charset="0"/>
                <a:ea typeface="Calibri" panose="020F0502020204030204" pitchFamily="34" charset="0"/>
              </a:rPr>
              <a:t>Check the work translated in last session</a:t>
            </a:r>
            <a:endParaRPr lang="en-US" sz="2400">
              <a:solidFill>
                <a:schemeClr val="tx2"/>
              </a:solidFill>
            </a:endParaRPr>
          </a:p>
        </p:txBody>
      </p:sp>
      <p:sp>
        <p:nvSpPr>
          <p:cNvPr id="10" name="TextBox 9">
            <a:extLst>
              <a:ext uri="{FF2B5EF4-FFF2-40B4-BE49-F238E27FC236}">
                <a16:creationId xmlns:a16="http://schemas.microsoft.com/office/drawing/2014/main" id="{2A99BE38-35A7-4804-B014-732871357EEE}"/>
              </a:ext>
            </a:extLst>
          </p:cNvPr>
          <p:cNvSpPr txBox="1"/>
          <p:nvPr/>
        </p:nvSpPr>
        <p:spPr>
          <a:xfrm>
            <a:off x="3575958" y="4013011"/>
            <a:ext cx="2345872" cy="830997"/>
          </a:xfrm>
          <a:prstGeom prst="rect">
            <a:avLst/>
          </a:prstGeom>
          <a:noFill/>
        </p:spPr>
        <p:txBody>
          <a:bodyPr wrap="square" anchor="ctr">
            <a:spAutoFit/>
          </a:bodyPr>
          <a:lstStyle/>
          <a:p>
            <a:r>
              <a:rPr lang="en-US" sz="2400">
                <a:solidFill>
                  <a:schemeClr val="tx2"/>
                </a:solidFill>
                <a:effectLst/>
                <a:latin typeface="Arial" panose="020B0604020202020204" pitchFamily="34" charset="0"/>
                <a:ea typeface="Calibri" panose="020F0502020204030204" pitchFamily="34" charset="0"/>
              </a:rPr>
              <a:t>Were there many errors?</a:t>
            </a:r>
          </a:p>
        </p:txBody>
      </p:sp>
      <p:sp>
        <p:nvSpPr>
          <p:cNvPr id="13" name="TextBox 12">
            <a:extLst>
              <a:ext uri="{FF2B5EF4-FFF2-40B4-BE49-F238E27FC236}">
                <a16:creationId xmlns:a16="http://schemas.microsoft.com/office/drawing/2014/main" id="{E50C0DBF-8657-4386-BF90-4B9EDAC88F1C}"/>
              </a:ext>
            </a:extLst>
          </p:cNvPr>
          <p:cNvSpPr txBox="1"/>
          <p:nvPr/>
        </p:nvSpPr>
        <p:spPr>
          <a:xfrm>
            <a:off x="6359978" y="3828345"/>
            <a:ext cx="2479221" cy="1200329"/>
          </a:xfrm>
          <a:prstGeom prst="rect">
            <a:avLst/>
          </a:prstGeom>
          <a:noFill/>
        </p:spPr>
        <p:txBody>
          <a:bodyPr wrap="square" anchor="ctr">
            <a:spAutoFit/>
          </a:bodyPr>
          <a:lstStyle/>
          <a:p>
            <a:r>
              <a:rPr lang="en-US" sz="2400">
                <a:solidFill>
                  <a:schemeClr val="tx2"/>
                </a:solidFill>
                <a:effectLst/>
                <a:latin typeface="Arial" panose="020B0604020202020204" pitchFamily="34" charset="0"/>
                <a:ea typeface="Calibri" panose="020F0502020204030204" pitchFamily="34" charset="0"/>
              </a:rPr>
              <a:t>Did the checking steps improve the text?</a:t>
            </a:r>
          </a:p>
        </p:txBody>
      </p:sp>
      <p:sp>
        <p:nvSpPr>
          <p:cNvPr id="15" name="Arrow: Right 14">
            <a:extLst>
              <a:ext uri="{FF2B5EF4-FFF2-40B4-BE49-F238E27FC236}">
                <a16:creationId xmlns:a16="http://schemas.microsoft.com/office/drawing/2014/main" id="{7BB9C398-6990-4559-BF0F-11195A707F39}"/>
              </a:ext>
            </a:extLst>
          </p:cNvPr>
          <p:cNvSpPr/>
          <p:nvPr/>
        </p:nvSpPr>
        <p:spPr>
          <a:xfrm>
            <a:off x="5693229" y="4072815"/>
            <a:ext cx="576944" cy="711389"/>
          </a:xfrm>
          <a:prstGeom prst="rightArrow">
            <a:avLst>
              <a:gd name="adj1" fmla="val 52620"/>
              <a:gd name="adj2" fmla="val 50000"/>
            </a:avLst>
          </a:prstGeom>
          <a:solidFill>
            <a:schemeClr val="accent3"/>
          </a:solidFill>
          <a:ln>
            <a:noFill/>
          </a:ln>
        </p:spPr>
        <p:txBody>
          <a:bodyPr wrap="square"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6" name="Arrow: Right 15">
            <a:extLst>
              <a:ext uri="{FF2B5EF4-FFF2-40B4-BE49-F238E27FC236}">
                <a16:creationId xmlns:a16="http://schemas.microsoft.com/office/drawing/2014/main" id="{5323162A-D866-4707-8B98-73B1F1867012}"/>
              </a:ext>
            </a:extLst>
          </p:cNvPr>
          <p:cNvSpPr/>
          <p:nvPr/>
        </p:nvSpPr>
        <p:spPr>
          <a:xfrm>
            <a:off x="2910568" y="4072815"/>
            <a:ext cx="576944" cy="711389"/>
          </a:xfrm>
          <a:prstGeom prst="rightArrow">
            <a:avLst>
              <a:gd name="adj1" fmla="val 52620"/>
              <a:gd name="adj2" fmla="val 50000"/>
            </a:avLst>
          </a:prstGeom>
          <a:solidFill>
            <a:schemeClr val="accent3"/>
          </a:solidFill>
          <a:ln>
            <a:noFill/>
          </a:ln>
        </p:spPr>
        <p:txBody>
          <a:bodyPr wrap="square"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062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338225" y="3428998"/>
            <a:ext cx="4467549" cy="954107"/>
          </a:xfrm>
          <a:prstGeom prst="rect">
            <a:avLst/>
          </a:prstGeom>
          <a:noFill/>
        </p:spPr>
        <p:txBody>
          <a:bodyPr wrap="square" anchor="ctr">
            <a:spAutoFit/>
          </a:bodyPr>
          <a:lstStyle/>
          <a:p>
            <a:pPr algn="ctr"/>
            <a:r>
              <a:rPr lang="en-US" sz="2800" b="1">
                <a:solidFill>
                  <a:schemeClr val="tx2"/>
                </a:solidFill>
                <a:latin typeface="Arial" panose="020B0604020202020204" pitchFamily="34" charset="0"/>
                <a:ea typeface="MS Mincho" panose="02020609040205080304" pitchFamily="49" charset="-128"/>
              </a:rPr>
              <a:t>What happens if you skip steps</a:t>
            </a:r>
            <a:r>
              <a:rPr lang="en-US" sz="2800" b="1">
                <a:solidFill>
                  <a:schemeClr val="tx2"/>
                </a:solidFill>
                <a:effectLst/>
                <a:latin typeface="Arial" panose="020B0604020202020204" pitchFamily="34" charset="0"/>
                <a:ea typeface="MS Mincho" panose="02020609040205080304" pitchFamily="49" charset="-128"/>
              </a:rPr>
              <a:t>?</a:t>
            </a:r>
          </a:p>
        </p:txBody>
      </p:sp>
    </p:spTree>
    <p:extLst>
      <p:ext uri="{BB962C8B-B14F-4D97-AF65-F5344CB8AC3E}">
        <p14:creationId xmlns:p14="http://schemas.microsoft.com/office/powerpoint/2010/main" val="3975074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94CCB8-A161-4308-BC33-DD746CEBFA8D}"/>
              </a:ext>
            </a:extLst>
          </p:cNvPr>
          <p:cNvSpPr/>
          <p:nvPr/>
        </p:nvSpPr>
        <p:spPr>
          <a:xfrm>
            <a:off x="165246" y="729773"/>
            <a:ext cx="8813508" cy="1200329"/>
          </a:xfrm>
          <a:prstGeom prst="rect">
            <a:avLst/>
          </a:prstGeom>
        </p:spPr>
        <p:txBody>
          <a:bodyPr wrap="square" anchor="ctr">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Checking Step 7: </a:t>
            </a:r>
          </a:p>
          <a:p>
            <a:pPr algn="ctr"/>
            <a:r>
              <a:rPr lang="en-US" sz="3600" b="1" dirty="0">
                <a:solidFill>
                  <a:srgbClr val="B95659"/>
                </a:solidFill>
                <a:latin typeface="Arial" panose="020B0604020202020204" pitchFamily="34" charset="0"/>
                <a:ea typeface="+mj-ea"/>
                <a:cs typeface="Arial" panose="020B0604020202020204" pitchFamily="34" charset="0"/>
              </a:rPr>
              <a:t>Key Words</a:t>
            </a:r>
          </a:p>
        </p:txBody>
      </p:sp>
      <p:pic>
        <p:nvPicPr>
          <p:cNvPr id="4" name="Picture 3" descr="Close up of checklist">
            <a:extLst>
              <a:ext uri="{FF2B5EF4-FFF2-40B4-BE49-F238E27FC236}">
                <a16:creationId xmlns:a16="http://schemas.microsoft.com/office/drawing/2014/main" id="{C043321D-215C-0991-09C3-87CD2567F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85" y="1930102"/>
            <a:ext cx="6693630" cy="4462420"/>
          </a:xfrm>
          <a:prstGeom prst="rect">
            <a:avLst/>
          </a:prstGeom>
        </p:spPr>
      </p:pic>
    </p:spTree>
    <p:extLst>
      <p:ext uri="{BB962C8B-B14F-4D97-AF65-F5344CB8AC3E}">
        <p14:creationId xmlns:p14="http://schemas.microsoft.com/office/powerpoint/2010/main" val="212676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ABD01E1C-1F6E-CBE1-A370-60A5B395D5B0}"/>
              </a:ext>
            </a:extLst>
          </p:cNvPr>
          <p:cNvSpPr txBox="1"/>
          <p:nvPr/>
        </p:nvSpPr>
        <p:spPr>
          <a:xfrm>
            <a:off x="3001524" y="115215"/>
            <a:ext cx="3146961" cy="7786747"/>
          </a:xfrm>
          <a:prstGeom prst="rect">
            <a:avLst/>
          </a:prstGeom>
          <a:noFill/>
        </p:spPr>
        <p:txBody>
          <a:bodyPr wrap="square" rtlCol="0">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8" name="TextBox 7">
            <a:extLst>
              <a:ext uri="{FF2B5EF4-FFF2-40B4-BE49-F238E27FC236}">
                <a16:creationId xmlns:a16="http://schemas.microsoft.com/office/drawing/2014/main" id="{F599620B-F786-03F1-6286-21F76DE5C7AA}"/>
              </a:ext>
            </a:extLst>
          </p:cNvPr>
          <p:cNvSpPr txBox="1"/>
          <p:nvPr/>
        </p:nvSpPr>
        <p:spPr>
          <a:xfrm>
            <a:off x="2758043" y="3659465"/>
            <a:ext cx="3681351" cy="830997"/>
          </a:xfrm>
          <a:prstGeom prst="rect">
            <a:avLst/>
          </a:prstGeom>
          <a:noFill/>
        </p:spPr>
        <p:txBody>
          <a:bodyPr wrap="square" rtlCol="0">
            <a:spAutoFit/>
          </a:bodyPr>
          <a:lstStyle/>
          <a:p>
            <a:pPr algn="ctr"/>
            <a:r>
              <a:rPr lang="en-US" sz="2400" b="1" dirty="0"/>
              <a:t>How would you define </a:t>
            </a:r>
            <a:br>
              <a:rPr lang="en-US" sz="2400" b="1" dirty="0"/>
            </a:br>
            <a:r>
              <a:rPr lang="en-US" sz="2400" b="1" dirty="0"/>
              <a:t>a key word?</a:t>
            </a:r>
          </a:p>
        </p:txBody>
      </p:sp>
      <p:sp>
        <p:nvSpPr>
          <p:cNvPr id="2" name="TextBox 1">
            <a:extLst>
              <a:ext uri="{FF2B5EF4-FFF2-40B4-BE49-F238E27FC236}">
                <a16:creationId xmlns:a16="http://schemas.microsoft.com/office/drawing/2014/main" id="{D8265277-24F5-586E-BFE6-66A7BF6CF90A}"/>
              </a:ext>
            </a:extLst>
          </p:cNvPr>
          <p:cNvSpPr txBox="1"/>
          <p:nvPr/>
        </p:nvSpPr>
        <p:spPr>
          <a:xfrm>
            <a:off x="914400" y="168629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04332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ACF36004-402F-430D-4E26-A025CE980CD6}"/>
              </a:ext>
            </a:extLst>
          </p:cNvPr>
          <p:cNvSpPr/>
          <p:nvPr/>
        </p:nvSpPr>
        <p:spPr>
          <a:xfrm>
            <a:off x="1341912" y="2588821"/>
            <a:ext cx="1947553" cy="2125683"/>
          </a:xfrm>
          <a:prstGeom prst="ellipse">
            <a:avLst/>
          </a:prstGeom>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49393BBD-0193-6250-467C-709FE8414DE0}"/>
              </a:ext>
            </a:extLst>
          </p:cNvPr>
          <p:cNvSpPr/>
          <p:nvPr/>
        </p:nvSpPr>
        <p:spPr>
          <a:xfrm>
            <a:off x="1041467" y="2371502"/>
            <a:ext cx="2560320" cy="2560320"/>
          </a:xfrm>
          <a:prstGeom prst="ellipse">
            <a:avLst/>
          </a:prstGeom>
          <a:solidFill>
            <a:schemeClr val="accent2"/>
          </a:solidFill>
        </p:spPr>
        <p:txBody>
          <a:bodyPr rtlCol="0" anchor="ctr">
            <a:spAutoFit/>
          </a:bodyPr>
          <a:lstStyle/>
          <a:p>
            <a:pPr algn="ctr"/>
            <a:r>
              <a:rPr lang="en-US" sz="2400" b="1" dirty="0">
                <a:solidFill>
                  <a:schemeClr val="bg1"/>
                </a:solidFill>
                <a:latin typeface="Arial" panose="020B0604020202020204" pitchFamily="34" charset="0"/>
                <a:cs typeface="Arial" panose="020B0604020202020204" pitchFamily="34" charset="0"/>
              </a:rPr>
              <a:t>Abstract words</a:t>
            </a:r>
          </a:p>
        </p:txBody>
      </p:sp>
      <p:sp>
        <p:nvSpPr>
          <p:cNvPr id="2" name="Oval 1">
            <a:extLst>
              <a:ext uri="{FF2B5EF4-FFF2-40B4-BE49-F238E27FC236}">
                <a16:creationId xmlns:a16="http://schemas.microsoft.com/office/drawing/2014/main" id="{B7C18D6E-9928-01EB-41B2-E27ED73909FB}"/>
              </a:ext>
            </a:extLst>
          </p:cNvPr>
          <p:cNvSpPr/>
          <p:nvPr/>
        </p:nvSpPr>
        <p:spPr>
          <a:xfrm>
            <a:off x="5542214" y="2371502"/>
            <a:ext cx="2560320" cy="2560320"/>
          </a:xfrm>
          <a:prstGeom prst="ellipse">
            <a:avLst/>
          </a:prstGeom>
          <a:solidFill>
            <a:srgbClr val="FBA93D"/>
          </a:solidFill>
        </p:spPr>
        <p:txBody>
          <a:bodyPr rtlCol="0" anchor="ctr">
            <a:spAutoFit/>
          </a:bodyPr>
          <a:lstStyle/>
          <a:p>
            <a:pPr algn="ctr"/>
            <a:r>
              <a:rPr lang="en-US" sz="2400" b="1" dirty="0">
                <a:solidFill>
                  <a:schemeClr val="bg1"/>
                </a:solidFill>
                <a:latin typeface="Arial" panose="020B0604020202020204" pitchFamily="34" charset="0"/>
                <a:cs typeface="Arial" panose="020B0604020202020204" pitchFamily="34" charset="0"/>
              </a:rPr>
              <a:t>Spiritual</a:t>
            </a:r>
          </a:p>
          <a:p>
            <a:pPr algn="ctr"/>
            <a:r>
              <a:rPr lang="en-US" sz="2400" b="1" dirty="0">
                <a:solidFill>
                  <a:schemeClr val="bg1"/>
                </a:solidFill>
                <a:latin typeface="Arial" panose="020B0604020202020204" pitchFamily="34" charset="0"/>
                <a:cs typeface="Arial" panose="020B0604020202020204" pitchFamily="34" charset="0"/>
              </a:rPr>
              <a:t>terms</a:t>
            </a:r>
          </a:p>
        </p:txBody>
      </p:sp>
      <p:sp>
        <p:nvSpPr>
          <p:cNvPr id="3" name="Rectangle 2">
            <a:extLst>
              <a:ext uri="{FF2B5EF4-FFF2-40B4-BE49-F238E27FC236}">
                <a16:creationId xmlns:a16="http://schemas.microsoft.com/office/drawing/2014/main" id="{795D7B2C-2DA6-7D49-6200-8F1BA673F987}"/>
              </a:ext>
            </a:extLst>
          </p:cNvPr>
          <p:cNvSpPr/>
          <p:nvPr/>
        </p:nvSpPr>
        <p:spPr>
          <a:xfrm>
            <a:off x="165246" y="754990"/>
            <a:ext cx="8813508" cy="646331"/>
          </a:xfrm>
          <a:prstGeom prst="rect">
            <a:avLst/>
          </a:prstGeom>
        </p:spPr>
        <p:txBody>
          <a:bodyPr wrap="square" anchor="ctr">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A strong impact on meaning</a:t>
            </a:r>
          </a:p>
        </p:txBody>
      </p:sp>
      <p:sp>
        <p:nvSpPr>
          <p:cNvPr id="7" name="TextBox 6">
            <a:extLst>
              <a:ext uri="{FF2B5EF4-FFF2-40B4-BE49-F238E27FC236}">
                <a16:creationId xmlns:a16="http://schemas.microsoft.com/office/drawing/2014/main" id="{AA4D32D9-D453-EEF5-D244-BC2C3A2719BE}"/>
              </a:ext>
            </a:extLst>
          </p:cNvPr>
          <p:cNvSpPr txBox="1"/>
          <p:nvPr/>
        </p:nvSpPr>
        <p:spPr>
          <a:xfrm>
            <a:off x="2321626" y="5457540"/>
            <a:ext cx="4500748" cy="461665"/>
          </a:xfrm>
          <a:prstGeom prst="rect">
            <a:avLst/>
          </a:prstGeom>
          <a:noFill/>
        </p:spPr>
        <p:txBody>
          <a:bodyPr wrap="square" rtlCol="0">
            <a:spAutoFit/>
          </a:bodyPr>
          <a:lstStyle/>
          <a:p>
            <a:pPr algn="ctr"/>
            <a:r>
              <a:rPr lang="en-US" sz="2400" b="1" dirty="0"/>
              <a:t>Often repeated for emphasis</a:t>
            </a:r>
          </a:p>
        </p:txBody>
      </p:sp>
    </p:spTree>
    <p:extLst>
      <p:ext uri="{BB962C8B-B14F-4D97-AF65-F5344CB8AC3E}">
        <p14:creationId xmlns:p14="http://schemas.microsoft.com/office/powerpoint/2010/main" val="2161788803"/>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01147358cd12b12371d0fec9faf98450">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f71df03f361f918f6e506a987229d969"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38937e4-20c5-4a73-b245-175c4ead9603">
      <Terms xmlns="http://schemas.microsoft.com/office/infopath/2007/PartnerControls"/>
    </lcf76f155ced4ddcb4097134ff3c332f>
    <TaxCatchAll xmlns="9ede4979-7183-4f81-a394-71c40c9222c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744F771-B2C3-44B2-947E-4A62E0766C09}"/>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DD870300-B03F-45F7-9154-521D8C74684E}">
  <ds:schemaRefs>
    <ds:schemaRef ds:uri="http://schemas.microsoft.com/sharepoint/v3"/>
    <ds:schemaRef ds:uri="038937e4-20c5-4a73-b245-175c4ead9603"/>
    <ds:schemaRef ds:uri="9ede4979-7183-4f81-a394-71c40c9222c4"/>
    <ds:schemaRef ds:uri="http://purl.org/dc/terms/"/>
    <ds:schemaRef ds:uri="http://schemas.microsoft.com/office/2006/documentManagement/types"/>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336</TotalTime>
  <Words>492</Words>
  <Application>Microsoft Office PowerPoint</Application>
  <PresentationFormat>On-screen Show (4:3)</PresentationFormat>
  <Paragraphs>82</Paragraphs>
  <Slides>16</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Arial Black</vt:lpstr>
      <vt:lpstr>Calibri</vt:lpstr>
      <vt:lpstr>Times New Roman</vt:lpstr>
      <vt:lpstr>Office Theme</vt:lpstr>
      <vt:lpstr>Office Theme</vt:lpstr>
      <vt:lpstr>PowerPoint Presentation</vt:lpstr>
      <vt:lpstr>The 8-Step Translation Process</vt:lpstr>
      <vt:lpstr>Checking Steps Defined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14</cp:revision>
  <dcterms:created xsi:type="dcterms:W3CDTF">2019-03-18T18:21:25Z</dcterms:created>
  <dcterms:modified xsi:type="dcterms:W3CDTF">2025-12-01T21:00:52Z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